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2" r:id="rId1"/>
  </p:sldMasterIdLst>
  <p:notesMasterIdLst>
    <p:notesMasterId r:id="rId31"/>
  </p:notesMasterIdLst>
  <p:handoutMasterIdLst>
    <p:handoutMasterId r:id="rId32"/>
  </p:handoutMasterIdLst>
  <p:sldIdLst>
    <p:sldId id="492" r:id="rId2"/>
    <p:sldId id="499" r:id="rId3"/>
    <p:sldId id="498" r:id="rId4"/>
    <p:sldId id="491" r:id="rId5"/>
    <p:sldId id="474" r:id="rId6"/>
    <p:sldId id="500" r:id="rId7"/>
    <p:sldId id="475" r:id="rId8"/>
    <p:sldId id="493" r:id="rId9"/>
    <p:sldId id="476" r:id="rId10"/>
    <p:sldId id="501" r:id="rId11"/>
    <p:sldId id="433" r:id="rId12"/>
    <p:sldId id="478" r:id="rId13"/>
    <p:sldId id="479" r:id="rId14"/>
    <p:sldId id="504" r:id="rId15"/>
    <p:sldId id="502" r:id="rId16"/>
    <p:sldId id="477" r:id="rId17"/>
    <p:sldId id="481" r:id="rId18"/>
    <p:sldId id="435" r:id="rId19"/>
    <p:sldId id="483" r:id="rId20"/>
    <p:sldId id="505" r:id="rId21"/>
    <p:sldId id="485" r:id="rId22"/>
    <p:sldId id="484" r:id="rId23"/>
    <p:sldId id="486" r:id="rId24"/>
    <p:sldId id="488" r:id="rId25"/>
    <p:sldId id="482" r:id="rId26"/>
    <p:sldId id="487" r:id="rId27"/>
    <p:sldId id="496" r:id="rId28"/>
    <p:sldId id="506" r:id="rId29"/>
    <p:sldId id="507" r:id="rId30"/>
  </p:sldIdLst>
  <p:sldSz cx="9144000" cy="6858000" type="screen4x3"/>
  <p:notesSz cx="6858000" cy="9144000"/>
  <p:defaultTextStyle>
    <a:defPPr>
      <a:defRPr lang="en-US"/>
    </a:defPPr>
    <a:lvl1pPr algn="ctr" rtl="0" fontAlgn="base">
      <a:lnSpc>
        <a:spcPct val="90000"/>
      </a:lnSpc>
      <a:spcBef>
        <a:spcPct val="20000"/>
      </a:spcBef>
      <a:spcAft>
        <a:spcPct val="0"/>
      </a:spcAft>
      <a:buClr>
        <a:schemeClr val="bg2"/>
      </a:buClr>
      <a:buSzPct val="100000"/>
      <a:buFont typeface="Wingdings" pitchFamily="2" charset="2"/>
      <a:buChar char="•"/>
      <a:defRPr kern="1200">
        <a:solidFill>
          <a:schemeClr val="tx1"/>
        </a:solidFill>
        <a:latin typeface="Arial" pitchFamily="34" charset="0"/>
        <a:ea typeface="ＭＳ Ｐゴシック" pitchFamily="34" charset="-128"/>
        <a:cs typeface="+mn-cs"/>
      </a:defRPr>
    </a:lvl1pPr>
    <a:lvl2pPr marL="457200" algn="ctr" rtl="0" fontAlgn="base">
      <a:lnSpc>
        <a:spcPct val="90000"/>
      </a:lnSpc>
      <a:spcBef>
        <a:spcPct val="20000"/>
      </a:spcBef>
      <a:spcAft>
        <a:spcPct val="0"/>
      </a:spcAft>
      <a:buClr>
        <a:schemeClr val="bg2"/>
      </a:buClr>
      <a:buSzPct val="100000"/>
      <a:buFont typeface="Wingdings" pitchFamily="2" charset="2"/>
      <a:buChar char="•"/>
      <a:defRPr kern="1200">
        <a:solidFill>
          <a:schemeClr val="tx1"/>
        </a:solidFill>
        <a:latin typeface="Arial" pitchFamily="34" charset="0"/>
        <a:ea typeface="ＭＳ Ｐゴシック" pitchFamily="34" charset="-128"/>
        <a:cs typeface="+mn-cs"/>
      </a:defRPr>
    </a:lvl2pPr>
    <a:lvl3pPr marL="914400" algn="ctr" rtl="0" fontAlgn="base">
      <a:lnSpc>
        <a:spcPct val="90000"/>
      </a:lnSpc>
      <a:spcBef>
        <a:spcPct val="20000"/>
      </a:spcBef>
      <a:spcAft>
        <a:spcPct val="0"/>
      </a:spcAft>
      <a:buClr>
        <a:schemeClr val="bg2"/>
      </a:buClr>
      <a:buSzPct val="100000"/>
      <a:buFont typeface="Wingdings" pitchFamily="2" charset="2"/>
      <a:buChar char="•"/>
      <a:defRPr kern="1200">
        <a:solidFill>
          <a:schemeClr val="tx1"/>
        </a:solidFill>
        <a:latin typeface="Arial" pitchFamily="34" charset="0"/>
        <a:ea typeface="ＭＳ Ｐゴシック" pitchFamily="34" charset="-128"/>
        <a:cs typeface="+mn-cs"/>
      </a:defRPr>
    </a:lvl3pPr>
    <a:lvl4pPr marL="1371600" algn="ctr" rtl="0" fontAlgn="base">
      <a:lnSpc>
        <a:spcPct val="90000"/>
      </a:lnSpc>
      <a:spcBef>
        <a:spcPct val="20000"/>
      </a:spcBef>
      <a:spcAft>
        <a:spcPct val="0"/>
      </a:spcAft>
      <a:buClr>
        <a:schemeClr val="bg2"/>
      </a:buClr>
      <a:buSzPct val="100000"/>
      <a:buFont typeface="Wingdings" pitchFamily="2" charset="2"/>
      <a:buChar char="•"/>
      <a:defRPr kern="1200">
        <a:solidFill>
          <a:schemeClr val="tx1"/>
        </a:solidFill>
        <a:latin typeface="Arial" pitchFamily="34" charset="0"/>
        <a:ea typeface="ＭＳ Ｐゴシック" pitchFamily="34" charset="-128"/>
        <a:cs typeface="+mn-cs"/>
      </a:defRPr>
    </a:lvl4pPr>
    <a:lvl5pPr marL="1828800" algn="ctr" rtl="0" fontAlgn="base">
      <a:lnSpc>
        <a:spcPct val="90000"/>
      </a:lnSpc>
      <a:spcBef>
        <a:spcPct val="20000"/>
      </a:spcBef>
      <a:spcAft>
        <a:spcPct val="0"/>
      </a:spcAft>
      <a:buClr>
        <a:schemeClr val="bg2"/>
      </a:buClr>
      <a:buSzPct val="100000"/>
      <a:buFont typeface="Wingdings" pitchFamily="2" charset="2"/>
      <a:buChar char="•"/>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00"/>
    <a:srgbClr val="3399FF"/>
    <a:srgbClr val="A5A5A5"/>
    <a:srgbClr val="F2F2F2"/>
    <a:srgbClr val="0000CC"/>
    <a:srgbClr val="0000FF"/>
    <a:srgbClr val="800000"/>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31"/>
    <p:restoredTop sz="94640"/>
  </p:normalViewPr>
  <p:slideViewPr>
    <p:cSldViewPr>
      <p:cViewPr varScale="1">
        <p:scale>
          <a:sx n="102" d="100"/>
          <a:sy n="102" d="100"/>
        </p:scale>
        <p:origin x="1936"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n Yang" userId="43093da5-77dc-41e1-b856-09bc9a70e0e9" providerId="ADAL" clId="{1A005D99-3B19-A648-80B7-F71DAF0C301F}"/>
    <pc:docChg chg="custSel addSld modSld sldOrd">
      <pc:chgData name="Lan Yang" userId="43093da5-77dc-41e1-b856-09bc9a70e0e9" providerId="ADAL" clId="{1A005D99-3B19-A648-80B7-F71DAF0C301F}" dt="2022-11-07T21:49:52.193" v="666" actId="20577"/>
      <pc:docMkLst>
        <pc:docMk/>
      </pc:docMkLst>
      <pc:sldChg chg="ord">
        <pc:chgData name="Lan Yang" userId="43093da5-77dc-41e1-b856-09bc9a70e0e9" providerId="ADAL" clId="{1A005D99-3B19-A648-80B7-F71DAF0C301F}" dt="2022-11-07T21:42:57.848" v="1" actId="20578"/>
        <pc:sldMkLst>
          <pc:docMk/>
          <pc:sldMk cId="0" sldId="492"/>
        </pc:sldMkLst>
      </pc:sldChg>
      <pc:sldChg chg="modSp new mod">
        <pc:chgData name="Lan Yang" userId="43093da5-77dc-41e1-b856-09bc9a70e0e9" providerId="ADAL" clId="{1A005D99-3B19-A648-80B7-F71DAF0C301F}" dt="2022-11-07T21:49:52.193" v="666" actId="20577"/>
        <pc:sldMkLst>
          <pc:docMk/>
          <pc:sldMk cId="3660940611" sldId="508"/>
        </pc:sldMkLst>
        <pc:spChg chg="mod">
          <ac:chgData name="Lan Yang" userId="43093da5-77dc-41e1-b856-09bc9a70e0e9" providerId="ADAL" clId="{1A005D99-3B19-A648-80B7-F71DAF0C301F}" dt="2022-11-07T21:43:14.493" v="40" actId="20577"/>
          <ac:spMkLst>
            <pc:docMk/>
            <pc:sldMk cId="3660940611" sldId="508"/>
            <ac:spMk id="2" creationId="{082F5619-CDE1-0EAE-89EF-078C430AA392}"/>
          </ac:spMkLst>
        </pc:spChg>
        <pc:spChg chg="mod">
          <ac:chgData name="Lan Yang" userId="43093da5-77dc-41e1-b856-09bc9a70e0e9" providerId="ADAL" clId="{1A005D99-3B19-A648-80B7-F71DAF0C301F}" dt="2022-11-07T21:49:52.193" v="666" actId="20577"/>
          <ac:spMkLst>
            <pc:docMk/>
            <pc:sldMk cId="3660940611" sldId="508"/>
            <ac:spMk id="3" creationId="{27320D42-0DC3-608F-0BFE-661409ED02B7}"/>
          </ac:spMkLst>
        </pc:spChg>
      </pc:sldChg>
    </pc:docChg>
  </pc:docChgLst>
  <pc:docChgLst>
    <pc:chgData name="Lan Yang" userId="43093da5-77dc-41e1-b856-09bc9a70e0e9" providerId="ADAL" clId="{6A1D202F-4809-3F42-AEA6-65F26A307313}"/>
    <pc:docChg chg="delSld">
      <pc:chgData name="Lan Yang" userId="43093da5-77dc-41e1-b856-09bc9a70e0e9" providerId="ADAL" clId="{6A1D202F-4809-3F42-AEA6-65F26A307313}" dt="2024-04-08T22:19:54.683" v="0" actId="2696"/>
      <pc:docMkLst>
        <pc:docMk/>
      </pc:docMkLst>
      <pc:sldChg chg="del">
        <pc:chgData name="Lan Yang" userId="43093da5-77dc-41e1-b856-09bc9a70e0e9" providerId="ADAL" clId="{6A1D202F-4809-3F42-AEA6-65F26A307313}" dt="2024-04-08T22:19:54.683" v="0" actId="2696"/>
        <pc:sldMkLst>
          <pc:docMk/>
          <pc:sldMk cId="3660940611" sldId="508"/>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E377B075-85BB-4A71-970F-349F199D7C3B}" type="datetimeFigureOut">
              <a:rPr lang="en-US"/>
              <a:pPr/>
              <a:t>4/8/24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6506C538-1D53-43CE-AB7F-154268C0F6D3}" type="slidenum">
              <a:rPr lang="en-US"/>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tiff>
</file>

<file path=ppt/media/image25.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7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lnSpc>
                <a:spcPct val="100000"/>
              </a:lnSpc>
              <a:spcBef>
                <a:spcPct val="0"/>
              </a:spcBef>
              <a:buClrTx/>
              <a:buSzTx/>
              <a:buFontTx/>
              <a:buNone/>
              <a:defRPr sz="1200"/>
            </a:lvl1pPr>
          </a:lstStyle>
          <a:p>
            <a:endParaRPr lang="en-US"/>
          </a:p>
        </p:txBody>
      </p:sp>
      <p:sp>
        <p:nvSpPr>
          <p:cNvPr id="737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lnSpc>
                <a:spcPct val="100000"/>
              </a:lnSpc>
              <a:spcBef>
                <a:spcPct val="0"/>
              </a:spcBef>
              <a:buClrTx/>
              <a:buSzTx/>
              <a:buFontTx/>
              <a:buNone/>
              <a:defRPr sz="1200"/>
            </a:lvl1pPr>
          </a:lstStyle>
          <a:p>
            <a:endParaRPr lang="en-US"/>
          </a:p>
        </p:txBody>
      </p:sp>
      <p:sp>
        <p:nvSpPr>
          <p:cNvPr id="922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737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37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lnSpc>
                <a:spcPct val="100000"/>
              </a:lnSpc>
              <a:spcBef>
                <a:spcPct val="0"/>
              </a:spcBef>
              <a:buClrTx/>
              <a:buSzTx/>
              <a:buFontTx/>
              <a:buNone/>
              <a:defRPr sz="1200"/>
            </a:lvl1pPr>
          </a:lstStyle>
          <a:p>
            <a:endParaRPr lang="en-US"/>
          </a:p>
        </p:txBody>
      </p:sp>
      <p:sp>
        <p:nvSpPr>
          <p:cNvPr id="737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lnSpc>
                <a:spcPct val="100000"/>
              </a:lnSpc>
              <a:spcBef>
                <a:spcPct val="0"/>
              </a:spcBef>
              <a:buClrTx/>
              <a:buSzTx/>
              <a:buFontTx/>
              <a:buNone/>
              <a:defRPr sz="1200"/>
            </a:lvl1pPr>
          </a:lstStyle>
          <a:p>
            <a:fld id="{17F23649-69A3-405A-AB51-1BEC630277DC}" type="slidenum">
              <a:rPr lang="en-US"/>
              <a:pPr/>
              <a:t>‹#›</a:t>
            </a:fld>
            <a:endParaRPr lang="en-US"/>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p:cNvSpPr>
          <p:nvPr>
            <p:ph type="sldImg"/>
          </p:nvPr>
        </p:nvSpPr>
        <p:spPr>
          <a:ln/>
        </p:spPr>
      </p:sp>
      <p:sp>
        <p:nvSpPr>
          <p:cNvPr id="11266" name="Notes Placeholder 2"/>
          <p:cNvSpPr>
            <a:spLocks noGrp="1"/>
          </p:cNvSpPr>
          <p:nvPr>
            <p:ph type="body" idx="1"/>
          </p:nvPr>
        </p:nvSpPr>
        <p:spPr>
          <a:noFill/>
          <a:ln/>
        </p:spPr>
        <p:txBody>
          <a:bodyPr/>
          <a:lstStyle/>
          <a:p>
            <a:r>
              <a:rPr lang="en-US">
                <a:latin typeface="Arial" pitchFamily="34" charset="0"/>
                <a:ea typeface="ＭＳ Ｐゴシック" pitchFamily="34" charset="-128"/>
              </a:rPr>
              <a:t>left</a:t>
            </a:r>
          </a:p>
        </p:txBody>
      </p:sp>
      <p:sp>
        <p:nvSpPr>
          <p:cNvPr id="4" name="Slide Number Placeholder 3"/>
          <p:cNvSpPr>
            <a:spLocks noGrp="1"/>
          </p:cNvSpPr>
          <p:nvPr>
            <p:ph type="sldNum" sz="quarter" idx="5"/>
          </p:nvPr>
        </p:nvSpPr>
        <p:spPr/>
        <p:txBody>
          <a:bodyPr/>
          <a:lstStyle/>
          <a:p>
            <a:fld id="{9EEA86C6-EDC9-47F3-B74E-751205726A24}" type="slidenum">
              <a:rPr lang="en-US"/>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p:cNvSpPr>
          <p:nvPr>
            <p:ph type="sldImg"/>
          </p:nvPr>
        </p:nvSpPr>
        <p:spPr>
          <a:ln/>
        </p:spPr>
      </p:sp>
      <p:sp>
        <p:nvSpPr>
          <p:cNvPr id="20482" name="Notes Placeholder 2"/>
          <p:cNvSpPr>
            <a:spLocks noGrp="1"/>
          </p:cNvSpPr>
          <p:nvPr>
            <p:ph type="body" idx="1"/>
          </p:nvPr>
        </p:nvSpPr>
        <p:spPr>
          <a:noFill/>
          <a:ln/>
        </p:spPr>
        <p:txBody>
          <a:bodyPr/>
          <a:lstStyle/>
          <a:p>
            <a:r>
              <a:rPr lang="en-US">
                <a:latin typeface="Arial" pitchFamily="34" charset="0"/>
                <a:ea typeface="ＭＳ Ｐゴシック" pitchFamily="34" charset="-128"/>
              </a:rPr>
              <a:t>This is where you start with a problem (procedure) and then systematically break the problem down into sub problems (sub procedures). This is called functional decomposition, which continues until a sub problem is straightforward enough to be solved by the corresponding sub procedure. The difficulties with this type of programming, is that software maintenance can be difficult and time consuming. When changes are made to the main procedure (top), those changes can cascade to the sub procedures of main, and the sub-sub procedures and so on, where the change may impact all procedures in the pyramid.</a:t>
            </a:r>
          </a:p>
        </p:txBody>
      </p:sp>
      <p:sp>
        <p:nvSpPr>
          <p:cNvPr id="4" name="Slide Number Placeholder 3"/>
          <p:cNvSpPr>
            <a:spLocks noGrp="1"/>
          </p:cNvSpPr>
          <p:nvPr>
            <p:ph type="sldNum" sz="quarter" idx="5"/>
          </p:nvPr>
        </p:nvSpPr>
        <p:spPr/>
        <p:txBody>
          <a:bodyPr/>
          <a:lstStyle/>
          <a:p>
            <a:fld id="{4AF39833-A050-44C7-AC83-67B44F3862F2}" type="slidenum">
              <a:rPr lang="en-US"/>
              <a:pPr/>
              <a:t>7</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p:cNvSpPr>
          <p:nvPr>
            <p:ph type="sldImg"/>
          </p:nvPr>
        </p:nvSpPr>
        <p:spPr>
          <a:ln/>
        </p:spPr>
      </p:sp>
      <p:sp>
        <p:nvSpPr>
          <p:cNvPr id="25602" name="Notes Placeholder 2"/>
          <p:cNvSpPr>
            <a:spLocks noGrp="1"/>
          </p:cNvSpPr>
          <p:nvPr>
            <p:ph type="body" idx="1"/>
          </p:nvPr>
        </p:nvSpPr>
        <p:spPr>
          <a:noFill/>
          <a:ln/>
        </p:spPr>
        <p:txBody>
          <a:bodyPr/>
          <a:lstStyle/>
          <a:p>
            <a:r>
              <a:rPr lang="en-US">
                <a:latin typeface="Arial" pitchFamily="34" charset="0"/>
                <a:ea typeface="ＭＳ Ｐゴシック" pitchFamily="34" charset="-128"/>
              </a:rPr>
              <a:t>Replace with word </a:t>
            </a:r>
            <a:r>
              <a:rPr lang="en-US" altLang="en-US">
                <a:latin typeface="Arial" pitchFamily="34" charset="0"/>
                <a:ea typeface="ＭＳ Ｐゴシック" pitchFamily="34" charset="-128"/>
              </a:rPr>
              <a:t>“</a:t>
            </a:r>
            <a:r>
              <a:rPr lang="en-US">
                <a:latin typeface="Arial" pitchFamily="34" charset="0"/>
                <a:ea typeface="ＭＳ Ｐゴシック" pitchFamily="34" charset="-128"/>
              </a:rPr>
              <a:t>expressiveness</a:t>
            </a:r>
            <a:r>
              <a:rPr lang="en-US" altLang="en-US">
                <a:latin typeface="Arial" pitchFamily="34" charset="0"/>
                <a:ea typeface="ＭＳ Ｐゴシック" pitchFamily="34" charset="-128"/>
              </a:rPr>
              <a:t>”</a:t>
            </a:r>
            <a:endParaRPr lang="en-US">
              <a:latin typeface="Arial" pitchFamily="34" charset="0"/>
              <a:ea typeface="ＭＳ Ｐゴシック" pitchFamily="34" charset="-128"/>
            </a:endParaRPr>
          </a:p>
        </p:txBody>
      </p:sp>
      <p:sp>
        <p:nvSpPr>
          <p:cNvPr id="4" name="Slide Number Placeholder 3"/>
          <p:cNvSpPr>
            <a:spLocks noGrp="1"/>
          </p:cNvSpPr>
          <p:nvPr>
            <p:ph type="sldNum" sz="quarter" idx="5"/>
          </p:nvPr>
        </p:nvSpPr>
        <p:spPr/>
        <p:txBody>
          <a:bodyPr/>
          <a:lstStyle/>
          <a:p>
            <a:fld id="{11BF32F5-1380-4D6E-ADBE-A9BDF88621E3}" type="slidenum">
              <a:rPr lang="en-US"/>
              <a:pPr/>
              <a:t>11</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p:cNvSpPr>
          <p:nvPr>
            <p:ph type="sldImg"/>
          </p:nvPr>
        </p:nvSpPr>
        <p:spPr>
          <a:ln/>
        </p:spPr>
      </p:sp>
      <p:sp>
        <p:nvSpPr>
          <p:cNvPr id="27650" name="Notes Placeholder 2"/>
          <p:cNvSpPr>
            <a:spLocks noGrp="1"/>
          </p:cNvSpPr>
          <p:nvPr>
            <p:ph type="body" idx="1"/>
          </p:nvPr>
        </p:nvSpPr>
        <p:spPr>
          <a:noFill/>
          <a:ln/>
        </p:spPr>
        <p:txBody>
          <a:bodyPr/>
          <a:lstStyle/>
          <a:p>
            <a:r>
              <a:rPr lang="en-US">
                <a:latin typeface="Arial" pitchFamily="34" charset="0"/>
                <a:ea typeface="ＭＳ Ｐゴシック" pitchFamily="34" charset="-128"/>
              </a:rPr>
              <a:t>Add more dynamic points and arrows</a:t>
            </a:r>
          </a:p>
        </p:txBody>
      </p:sp>
      <p:sp>
        <p:nvSpPr>
          <p:cNvPr id="4" name="Slide Number Placeholder 3"/>
          <p:cNvSpPr>
            <a:spLocks noGrp="1"/>
          </p:cNvSpPr>
          <p:nvPr>
            <p:ph type="sldNum" sz="quarter" idx="5"/>
          </p:nvPr>
        </p:nvSpPr>
        <p:spPr/>
        <p:txBody>
          <a:bodyPr/>
          <a:lstStyle/>
          <a:p>
            <a:fld id="{FE03415A-FC28-46E5-93BF-591CC670D723}" type="slidenum">
              <a:rPr lang="en-US"/>
              <a:pPr/>
              <a:t>12</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p:cNvSpPr>
          <p:nvPr>
            <p:ph type="sldImg"/>
          </p:nvPr>
        </p:nvSpPr>
        <p:spPr>
          <a:ln/>
        </p:spPr>
      </p:sp>
      <p:sp>
        <p:nvSpPr>
          <p:cNvPr id="29698" name="Notes Placeholder 2"/>
          <p:cNvSpPr>
            <a:spLocks noGrp="1"/>
          </p:cNvSpPr>
          <p:nvPr>
            <p:ph type="body" idx="1"/>
          </p:nvPr>
        </p:nvSpPr>
        <p:spPr>
          <a:noFill/>
          <a:ln/>
        </p:spPr>
        <p:txBody>
          <a:bodyPr/>
          <a:lstStyle/>
          <a:p>
            <a:r>
              <a:rPr lang="en-US">
                <a:latin typeface="Arial" pitchFamily="34" charset="0"/>
                <a:ea typeface="ＭＳ Ｐゴシック" pitchFamily="34" charset="-128"/>
              </a:rPr>
              <a:t>Global Variable</a:t>
            </a:r>
          </a:p>
          <a:p>
            <a:r>
              <a:rPr lang="en-US">
                <a:latin typeface="Arial" pitchFamily="34" charset="0"/>
                <a:ea typeface="ＭＳ Ｐゴシック" pitchFamily="34" charset="-128"/>
              </a:rPr>
              <a:t>Functions</a:t>
            </a:r>
          </a:p>
          <a:p>
            <a:endParaRPr lang="en-US">
              <a:latin typeface="Arial" pitchFamily="34" charset="0"/>
              <a:ea typeface="ＭＳ Ｐゴシック" pitchFamily="34" charset="-128"/>
            </a:endParaRPr>
          </a:p>
        </p:txBody>
      </p:sp>
      <p:sp>
        <p:nvSpPr>
          <p:cNvPr id="4" name="Slide Number Placeholder 3"/>
          <p:cNvSpPr>
            <a:spLocks noGrp="1"/>
          </p:cNvSpPr>
          <p:nvPr>
            <p:ph type="sldNum" sz="quarter" idx="5"/>
          </p:nvPr>
        </p:nvSpPr>
        <p:spPr/>
        <p:txBody>
          <a:bodyPr/>
          <a:lstStyle/>
          <a:p>
            <a:fld id="{C702DDBC-1238-4AFD-B902-5DBAA8893244}" type="slidenum">
              <a:rPr lang="en-US"/>
              <a:pPr/>
              <a:t>13</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p:cNvSpPr>
          <p:nvPr>
            <p:ph type="sldImg"/>
          </p:nvPr>
        </p:nvSpPr>
        <p:spPr>
          <a:ln/>
        </p:spPr>
      </p:sp>
      <p:sp>
        <p:nvSpPr>
          <p:cNvPr id="33794" name="Notes Placeholder 2"/>
          <p:cNvSpPr>
            <a:spLocks noGrp="1"/>
          </p:cNvSpPr>
          <p:nvPr>
            <p:ph type="body" idx="1"/>
          </p:nvPr>
        </p:nvSpPr>
        <p:spPr>
          <a:noFill/>
          <a:ln/>
        </p:spPr>
        <p:txBody>
          <a:bodyPr/>
          <a:lstStyle/>
          <a:p>
            <a:endParaRPr lang="en-US">
              <a:latin typeface="Arial" pitchFamily="34" charset="0"/>
              <a:ea typeface="ＭＳ Ｐゴシック" pitchFamily="34" charset="-128"/>
            </a:endParaRPr>
          </a:p>
        </p:txBody>
      </p:sp>
      <p:sp>
        <p:nvSpPr>
          <p:cNvPr id="4" name="Slide Number Placeholder 3"/>
          <p:cNvSpPr>
            <a:spLocks noGrp="1"/>
          </p:cNvSpPr>
          <p:nvPr>
            <p:ph type="sldNum" sz="quarter" idx="5"/>
          </p:nvPr>
        </p:nvSpPr>
        <p:spPr/>
        <p:txBody>
          <a:bodyPr/>
          <a:lstStyle/>
          <a:p>
            <a:fld id="{B9467C86-3833-4526-9AF7-FBCAFB3A6483}" type="slidenum">
              <a:rPr lang="en-US"/>
              <a:pPr/>
              <a:t>16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p:cNvSpPr>
          <p:nvPr>
            <p:ph type="sldImg"/>
          </p:nvPr>
        </p:nvSpPr>
        <p:spPr>
          <a:ln/>
        </p:spPr>
      </p:sp>
      <p:sp>
        <p:nvSpPr>
          <p:cNvPr id="35842" name="Notes Placeholder 2"/>
          <p:cNvSpPr>
            <a:spLocks noGrp="1"/>
          </p:cNvSpPr>
          <p:nvPr>
            <p:ph type="body" idx="1"/>
          </p:nvPr>
        </p:nvSpPr>
        <p:spPr>
          <a:noFill/>
          <a:ln/>
        </p:spPr>
        <p:txBody>
          <a:bodyPr/>
          <a:lstStyle/>
          <a:p>
            <a:endParaRPr lang="en-US">
              <a:latin typeface="Arial" pitchFamily="34" charset="0"/>
              <a:ea typeface="ＭＳ Ｐゴシック" pitchFamily="34" charset="-128"/>
            </a:endParaRPr>
          </a:p>
        </p:txBody>
      </p:sp>
      <p:sp>
        <p:nvSpPr>
          <p:cNvPr id="4" name="Slide Number Placeholder 3"/>
          <p:cNvSpPr>
            <a:spLocks noGrp="1"/>
          </p:cNvSpPr>
          <p:nvPr>
            <p:ph type="sldNum" sz="quarter" idx="5"/>
          </p:nvPr>
        </p:nvSpPr>
        <p:spPr/>
        <p:txBody>
          <a:bodyPr/>
          <a:lstStyle/>
          <a:p>
            <a:fld id="{C2933C5C-02EF-46BE-961F-05B5882E27E0}" type="slidenum">
              <a:rPr lang="en-US"/>
              <a:pPr/>
              <a:t>17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cxnSp>
        <p:nvCxnSpPr>
          <p:cNvPr id="4" name="Straight Connector 7"/>
          <p:cNvCxnSpPr>
            <a:cxnSpLocks noChangeShapeType="1"/>
          </p:cNvCxnSpPr>
          <p:nvPr userDrawn="1"/>
        </p:nvCxnSpPr>
        <p:spPr bwMode="auto">
          <a:xfrm>
            <a:off x="457200" y="838200"/>
            <a:ext cx="8229600" cy="1588"/>
          </a:xfrm>
          <a:prstGeom prst="line">
            <a:avLst/>
          </a:prstGeom>
          <a:noFill/>
          <a:ln w="19050">
            <a:solidFill>
              <a:schemeClr val="accent1"/>
            </a:solidFill>
            <a:round/>
            <a:headEnd/>
            <a:tailEnd/>
          </a:ln>
        </p:spPr>
      </p:cxnSp>
      <p:sp>
        <p:nvSpPr>
          <p:cNvPr id="38914" name="Rectangle 2"/>
          <p:cNvSpPr>
            <a:spLocks noGrp="1" noChangeArrowheads="1"/>
          </p:cNvSpPr>
          <p:nvPr>
            <p:ph type="ctrTitle"/>
          </p:nvPr>
        </p:nvSpPr>
        <p:spPr>
          <a:xfrm>
            <a:off x="914400" y="838200"/>
            <a:ext cx="7623175" cy="1752600"/>
          </a:xfrm>
        </p:spPr>
        <p:txBody>
          <a:bodyPr/>
          <a:lstStyle>
            <a:lvl1pPr>
              <a:defRPr sz="5000"/>
            </a:lvl1pPr>
          </a:lstStyle>
          <a:p>
            <a:r>
              <a:rPr lang="en-US" altLang="en-US"/>
              <a:t>Click to edit Master title style</a:t>
            </a:r>
          </a:p>
        </p:txBody>
      </p:sp>
      <p:sp>
        <p:nvSpPr>
          <p:cNvPr id="38915" name="Rectangle 3"/>
          <p:cNvSpPr>
            <a:spLocks noGrp="1" noChangeArrowheads="1"/>
          </p:cNvSpPr>
          <p:nvPr>
            <p:ph type="subTitle" idx="1"/>
          </p:nvPr>
        </p:nvSpPr>
        <p:spPr>
          <a:xfrm>
            <a:off x="914400" y="2743200"/>
            <a:ext cx="7620000" cy="2514600"/>
          </a:xfrm>
        </p:spPr>
        <p:txBody>
          <a:bodyPr/>
          <a:lstStyle>
            <a:lvl1pPr marL="0" indent="0">
              <a:buFont typeface="Wingdings" pitchFamily="2" charset="2"/>
              <a:buNone/>
              <a:defRPr sz="2800"/>
            </a:lvl1pPr>
          </a:lstStyle>
          <a:p>
            <a:r>
              <a:rPr lang="en-US" altLang="en-US"/>
              <a:t>Click to edit Master subtitle style</a:t>
            </a:r>
          </a:p>
        </p:txBody>
      </p:sp>
      <p:sp>
        <p:nvSpPr>
          <p:cNvPr id="5" name="Rectangle 4"/>
          <p:cNvSpPr>
            <a:spLocks noGrp="1" noChangeArrowheads="1"/>
          </p:cNvSpPr>
          <p:nvPr>
            <p:ph type="dt" sz="half" idx="10"/>
          </p:nvPr>
        </p:nvSpPr>
        <p:spPr>
          <a:xfrm>
            <a:off x="6553200" y="6242050"/>
            <a:ext cx="2133600" cy="457200"/>
          </a:xfrm>
        </p:spPr>
        <p:txBody>
          <a:bodyPr/>
          <a:lstStyle>
            <a:lvl1pPr>
              <a:defRPr/>
            </a:lvl1pPr>
          </a:lstStyle>
          <a:p>
            <a:fld id="{8F43BF34-E7F0-4AFE-A718-F8CBFAAC6D5C}" type="datetime1">
              <a:rPr lang="en-US"/>
              <a:pPr/>
              <a:t>4/8/24</a:t>
            </a:fld>
            <a:endParaRPr lang="en-US"/>
          </a:p>
        </p:txBody>
      </p:sp>
      <p:sp>
        <p:nvSpPr>
          <p:cNvPr id="6"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p>
        </p:txBody>
      </p:sp>
      <p:sp>
        <p:nvSpPr>
          <p:cNvPr id="7" name="Rectangle 6"/>
          <p:cNvSpPr>
            <a:spLocks noGrp="1" noChangeArrowheads="1"/>
          </p:cNvSpPr>
          <p:nvPr>
            <p:ph type="sldNum" sz="quarter" idx="12"/>
          </p:nvPr>
        </p:nvSpPr>
        <p:spPr/>
        <p:txBody>
          <a:bodyPr/>
          <a:lstStyle>
            <a:lvl1pPr>
              <a:defRPr/>
            </a:lvl1pPr>
          </a:lstStyle>
          <a:p>
            <a:fld id="{D8F7433C-5631-4255-BD6F-9379E5E19E73}"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1613"/>
            <a:ext cx="8229600" cy="788987"/>
          </a:xfrm>
        </p:spPr>
        <p:txBody>
          <a:bodyPr anchor="b"/>
          <a:lstStyle/>
          <a:p>
            <a:r>
              <a:rPr lang="en-US" dirty="0"/>
              <a:t>Click to edit Master title style</a:t>
            </a:r>
          </a:p>
        </p:txBody>
      </p:sp>
      <p:sp>
        <p:nvSpPr>
          <p:cNvPr id="3" name="Content Placeholder 2"/>
          <p:cNvSpPr>
            <a:spLocks noGrp="1"/>
          </p:cNvSpPr>
          <p:nvPr>
            <p:ph idx="1"/>
          </p:nvPr>
        </p:nvSpPr>
        <p:spPr>
          <a:xfrm>
            <a:off x="457200" y="1295400"/>
            <a:ext cx="8229600" cy="4835525"/>
          </a:xfrm>
        </p:spPr>
        <p:txBody>
          <a:bodyPr/>
          <a:lstStyle>
            <a:lvl1pPr algn="just">
              <a:buSzPct val="65000"/>
              <a:buFont typeface="Wingdings 2" pitchFamily="18" charset="2"/>
              <a:buChar char=""/>
              <a:defRPr sz="2600"/>
            </a:lvl1pPr>
            <a:lvl2pPr algn="just">
              <a:buFont typeface="Wingdings 2" pitchFamily="18" charset="2"/>
              <a:buChar char="¿"/>
              <a:defRPr sz="2400"/>
            </a:lvl2pPr>
            <a:lvl3pPr algn="just">
              <a:buFont typeface="Wingdings 2" pitchFamily="18" charset="2"/>
              <a:buChar char="¿"/>
              <a:defRPr/>
            </a:lvl3pPr>
            <a:lvl4pPr algn="just">
              <a:buFont typeface="Wingdings 2" pitchFamily="18" charset="2"/>
              <a:buChar char="¿"/>
              <a:defRPr/>
            </a:lvl4pPr>
            <a:lvl5pPr algn="ju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p:cNvSpPr>
            <a:spLocks noGrp="1" noChangeArrowheads="1"/>
          </p:cNvSpPr>
          <p:nvPr>
            <p:ph type="dt" sz="half" idx="10"/>
          </p:nvPr>
        </p:nvSpPr>
        <p:spPr>
          <a:ln/>
        </p:spPr>
        <p:txBody>
          <a:bodyPr/>
          <a:lstStyle>
            <a:lvl1pPr>
              <a:defRPr/>
            </a:lvl1pPr>
          </a:lstStyle>
          <a:p>
            <a:fld id="{8839BB18-123F-460D-B5A2-29D57140FE21}" type="datetime1">
              <a:rPr lang="en-US"/>
              <a:pPr/>
              <a:t>4/8/24</a:t>
            </a:fld>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ltLang="en-US"/>
          </a:p>
        </p:txBody>
      </p:sp>
      <p:sp>
        <p:nvSpPr>
          <p:cNvPr id="6" name="Rectangle 6"/>
          <p:cNvSpPr>
            <a:spLocks noGrp="1" noChangeArrowheads="1"/>
          </p:cNvSpPr>
          <p:nvPr>
            <p:ph type="sldNum" sz="quarter" idx="12"/>
          </p:nvPr>
        </p:nvSpPr>
        <p:spPr>
          <a:ln/>
        </p:spPr>
        <p:txBody>
          <a:bodyPr/>
          <a:lstStyle>
            <a:lvl1pPr>
              <a:defRPr/>
            </a:lvl1pPr>
          </a:lstStyle>
          <a:p>
            <a:fld id="{9E83C42C-7A98-48E7-A371-553F3AB48DA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1613"/>
            <a:ext cx="8229600" cy="788987"/>
          </a:xfrm>
        </p:spPr>
        <p:txBody>
          <a:bodyPr anchor="b"/>
          <a:lstStyle/>
          <a:p>
            <a:r>
              <a:rPr lang="en-US" dirty="0"/>
              <a:t>Click to edit Master title style</a:t>
            </a:r>
          </a:p>
        </p:txBody>
      </p:sp>
      <p:sp>
        <p:nvSpPr>
          <p:cNvPr id="3" name="Content Placeholder 2"/>
          <p:cNvSpPr>
            <a:spLocks noGrp="1"/>
          </p:cNvSpPr>
          <p:nvPr>
            <p:ph idx="1"/>
          </p:nvPr>
        </p:nvSpPr>
        <p:spPr>
          <a:xfrm>
            <a:off x="457200" y="2362200"/>
            <a:ext cx="3962400" cy="3768725"/>
          </a:xfrm>
        </p:spPr>
        <p:txBody>
          <a:bodyPr/>
          <a:lstStyle>
            <a:lvl1pPr algn="just">
              <a:buSzPct val="65000"/>
              <a:buFont typeface="Wingdings 2" pitchFamily="18" charset="2"/>
              <a:buChar char=""/>
              <a:defRPr sz="2600"/>
            </a:lvl1pPr>
            <a:lvl2pPr algn="just">
              <a:buFont typeface="Wingdings 2" pitchFamily="18" charset="2"/>
              <a:buChar char="¿"/>
              <a:defRPr sz="2400"/>
            </a:lvl2pPr>
            <a:lvl3pPr algn="just">
              <a:buFont typeface="Wingdings 2" pitchFamily="18" charset="2"/>
              <a:buChar char="¿"/>
              <a:defRPr/>
            </a:lvl3pPr>
            <a:lvl4pPr algn="just">
              <a:buFont typeface="Wingdings 2" pitchFamily="18" charset="2"/>
              <a:buChar char="¿"/>
              <a:defRPr/>
            </a:lvl4pPr>
            <a:lvl5pPr algn="ju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724400" y="2362200"/>
            <a:ext cx="3962400" cy="3768725"/>
          </a:xfrm>
        </p:spPr>
        <p:txBody>
          <a:bodyPr/>
          <a:lstStyle>
            <a:lvl1pPr algn="just">
              <a:buSzPct val="65000"/>
              <a:buFont typeface="Wingdings 2" pitchFamily="18" charset="2"/>
              <a:buChar char=""/>
              <a:defRPr sz="2600"/>
            </a:lvl1pPr>
            <a:lvl2pPr algn="just">
              <a:buFont typeface="Wingdings 2" pitchFamily="18" charset="2"/>
              <a:buChar char="¿"/>
              <a:defRPr sz="2400"/>
            </a:lvl2pPr>
            <a:lvl3pPr algn="just">
              <a:buFont typeface="Wingdings 2" pitchFamily="18" charset="2"/>
              <a:buChar char="¿"/>
              <a:defRPr/>
            </a:lvl3pPr>
            <a:lvl4pPr algn="just">
              <a:buFont typeface="Wingdings 2" pitchFamily="18" charset="2"/>
              <a:buChar char="¿"/>
              <a:defRPr/>
            </a:lvl4pPr>
            <a:lvl5pPr algn="ju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4"/>
          </p:nvPr>
        </p:nvSpPr>
        <p:spPr>
          <a:xfrm>
            <a:off x="457200" y="1108075"/>
            <a:ext cx="8229600" cy="1101725"/>
          </a:xfrm>
        </p:spPr>
        <p:txBody>
          <a:bodyPr/>
          <a:lstStyle>
            <a:lvl1pPr algn="just">
              <a:buSzPct val="65000"/>
              <a:buFont typeface="Wingdings 2" pitchFamily="18" charset="2"/>
              <a:buChar char=""/>
              <a:defRPr sz="2600"/>
            </a:lvl1pPr>
            <a:lvl2pPr algn="just">
              <a:buFont typeface="Wingdings 2" pitchFamily="18" charset="2"/>
              <a:buChar char="¿"/>
              <a:defRPr sz="2400"/>
            </a:lvl2pPr>
            <a:lvl3pPr algn="just">
              <a:buFont typeface="Wingdings 2" pitchFamily="18" charset="2"/>
              <a:buChar char="¿"/>
              <a:defRPr/>
            </a:lvl3pPr>
            <a:lvl4pPr algn="just">
              <a:buFont typeface="Wingdings 2" pitchFamily="18" charset="2"/>
              <a:buChar char="¿"/>
              <a:defRPr/>
            </a:lvl4pPr>
            <a:lvl5pPr algn="ju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4"/>
          <p:cNvSpPr>
            <a:spLocks noGrp="1" noChangeArrowheads="1"/>
          </p:cNvSpPr>
          <p:nvPr>
            <p:ph type="dt" sz="half" idx="15"/>
          </p:nvPr>
        </p:nvSpPr>
        <p:spPr>
          <a:ln/>
        </p:spPr>
        <p:txBody>
          <a:bodyPr/>
          <a:lstStyle>
            <a:lvl1pPr>
              <a:defRPr/>
            </a:lvl1pPr>
          </a:lstStyle>
          <a:p>
            <a:fld id="{BEEF100B-D668-4F46-92BA-670807FE595A}" type="datetime1">
              <a:rPr lang="en-US"/>
              <a:pPr/>
              <a:t>4/8/24</a:t>
            </a:fld>
            <a:endParaRPr lang="en-US"/>
          </a:p>
        </p:txBody>
      </p:sp>
      <p:sp>
        <p:nvSpPr>
          <p:cNvPr id="9" name="Rectangle 5"/>
          <p:cNvSpPr>
            <a:spLocks noGrp="1" noChangeArrowheads="1"/>
          </p:cNvSpPr>
          <p:nvPr>
            <p:ph type="ftr" sz="quarter" idx="16"/>
          </p:nvPr>
        </p:nvSpPr>
        <p:spPr>
          <a:ln/>
        </p:spPr>
        <p:txBody>
          <a:bodyPr/>
          <a:lstStyle>
            <a:lvl1pPr>
              <a:defRPr/>
            </a:lvl1pPr>
          </a:lstStyle>
          <a:p>
            <a:endParaRPr lang="en-US" altLang="en-US"/>
          </a:p>
        </p:txBody>
      </p:sp>
      <p:sp>
        <p:nvSpPr>
          <p:cNvPr id="10" name="Rectangle 6"/>
          <p:cNvSpPr>
            <a:spLocks noGrp="1" noChangeArrowheads="1"/>
          </p:cNvSpPr>
          <p:nvPr>
            <p:ph type="sldNum" sz="quarter" idx="17"/>
          </p:nvPr>
        </p:nvSpPr>
        <p:spPr>
          <a:ln/>
        </p:spPr>
        <p:txBody>
          <a:bodyPr/>
          <a:lstStyle>
            <a:lvl1pPr>
              <a:defRPr/>
            </a:lvl1pPr>
          </a:lstStyle>
          <a:p>
            <a:fld id="{D06E3DF4-0428-463C-BD89-286F876519A7}"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1613"/>
            <a:ext cx="8229600" cy="788987"/>
          </a:xfrm>
        </p:spPr>
        <p:txBody>
          <a:bodyPr anchor="b"/>
          <a:lstStyle/>
          <a:p>
            <a:r>
              <a:rPr lang="en-US" dirty="0"/>
              <a:t>Click to edit Master title style</a:t>
            </a:r>
          </a:p>
        </p:txBody>
      </p:sp>
      <p:sp>
        <p:nvSpPr>
          <p:cNvPr id="3" name="Content Placeholder 2"/>
          <p:cNvSpPr>
            <a:spLocks noGrp="1"/>
          </p:cNvSpPr>
          <p:nvPr>
            <p:ph idx="1"/>
          </p:nvPr>
        </p:nvSpPr>
        <p:spPr>
          <a:xfrm>
            <a:off x="457200" y="1143000"/>
            <a:ext cx="3962400" cy="4987925"/>
          </a:xfrm>
        </p:spPr>
        <p:txBody>
          <a:bodyPr/>
          <a:lstStyle>
            <a:lvl1pPr algn="just">
              <a:buSzPct val="65000"/>
              <a:buFont typeface="Wingdings 2" pitchFamily="18" charset="2"/>
              <a:buChar char=""/>
              <a:defRPr sz="2600"/>
            </a:lvl1pPr>
            <a:lvl2pPr algn="just">
              <a:buFont typeface="Wingdings 2" pitchFamily="18" charset="2"/>
              <a:buChar char="¿"/>
              <a:defRPr sz="2400"/>
            </a:lvl2pPr>
            <a:lvl3pPr algn="just">
              <a:buFont typeface="Wingdings 2" pitchFamily="18" charset="2"/>
              <a:buChar char="¿"/>
              <a:defRPr/>
            </a:lvl3pPr>
            <a:lvl4pPr algn="just">
              <a:buFont typeface="Wingdings 2" pitchFamily="18" charset="2"/>
              <a:buChar char="¿"/>
              <a:defRPr/>
            </a:lvl4pPr>
            <a:lvl5pPr algn="ju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724400" y="1143000"/>
            <a:ext cx="3962400" cy="4987925"/>
          </a:xfrm>
        </p:spPr>
        <p:txBody>
          <a:bodyPr/>
          <a:lstStyle>
            <a:lvl1pPr algn="just">
              <a:buSzPct val="65000"/>
              <a:buFont typeface="Wingdings 2" pitchFamily="18" charset="2"/>
              <a:buChar char=""/>
              <a:defRPr sz="2600"/>
            </a:lvl1pPr>
            <a:lvl2pPr algn="just">
              <a:buFont typeface="Wingdings 2" pitchFamily="18" charset="2"/>
              <a:buChar char="¿"/>
              <a:defRPr sz="2400"/>
            </a:lvl2pPr>
            <a:lvl3pPr algn="just">
              <a:buFont typeface="Wingdings 2" pitchFamily="18" charset="2"/>
              <a:buChar char="¿"/>
              <a:defRPr/>
            </a:lvl3pPr>
            <a:lvl4pPr algn="just">
              <a:buFont typeface="Wingdings 2" pitchFamily="18" charset="2"/>
              <a:buChar char="¿"/>
              <a:defRPr/>
            </a:lvl4pPr>
            <a:lvl5pPr algn="ju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a:spLocks noGrp="1" noChangeArrowheads="1"/>
          </p:cNvSpPr>
          <p:nvPr>
            <p:ph type="dt" sz="half" idx="14"/>
          </p:nvPr>
        </p:nvSpPr>
        <p:spPr>
          <a:ln/>
        </p:spPr>
        <p:txBody>
          <a:bodyPr/>
          <a:lstStyle>
            <a:lvl1pPr>
              <a:defRPr/>
            </a:lvl1pPr>
          </a:lstStyle>
          <a:p>
            <a:fld id="{E0088253-6D43-4A70-83CB-0D05566B3C48}" type="datetime1">
              <a:rPr lang="en-US"/>
              <a:pPr/>
              <a:t>4/8/24</a:t>
            </a:fld>
            <a:endParaRPr lang="en-US"/>
          </a:p>
        </p:txBody>
      </p:sp>
      <p:sp>
        <p:nvSpPr>
          <p:cNvPr id="6" name="Rectangle 5"/>
          <p:cNvSpPr>
            <a:spLocks noGrp="1" noChangeArrowheads="1"/>
          </p:cNvSpPr>
          <p:nvPr>
            <p:ph type="ftr" sz="quarter" idx="15"/>
          </p:nvPr>
        </p:nvSpPr>
        <p:spPr>
          <a:ln/>
        </p:spPr>
        <p:txBody>
          <a:bodyPr/>
          <a:lstStyle>
            <a:lvl1pPr>
              <a:defRPr/>
            </a:lvl1pPr>
          </a:lstStyle>
          <a:p>
            <a:endParaRPr lang="en-US" altLang="en-US"/>
          </a:p>
        </p:txBody>
      </p:sp>
      <p:sp>
        <p:nvSpPr>
          <p:cNvPr id="8" name="Rectangle 6"/>
          <p:cNvSpPr>
            <a:spLocks noGrp="1" noChangeArrowheads="1"/>
          </p:cNvSpPr>
          <p:nvPr>
            <p:ph type="sldNum" sz="quarter" idx="16"/>
          </p:nvPr>
        </p:nvSpPr>
        <p:spPr>
          <a:ln/>
        </p:spPr>
        <p:txBody>
          <a:bodyPr/>
          <a:lstStyle>
            <a:lvl1pPr>
              <a:defRPr/>
            </a:lvl1pPr>
          </a:lstStyle>
          <a:p>
            <a:fld id="{059B867D-49D9-432B-8672-2A84F11ADA98}"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1613"/>
            <a:ext cx="8229600" cy="788987"/>
          </a:xfrm>
        </p:spPr>
        <p:txBody>
          <a:bodyPr anchor="b"/>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fld id="{7BB087F5-37F1-40DA-9B14-EEF80D8C2409}" type="datetime1">
              <a:rPr lang="en-US"/>
              <a:pPr/>
              <a:t>4/8/24</a:t>
            </a:fld>
            <a:endParaRPr lang="en-US"/>
          </a:p>
        </p:txBody>
      </p:sp>
      <p:sp>
        <p:nvSpPr>
          <p:cNvPr id="4" name="Rectangle 5"/>
          <p:cNvSpPr>
            <a:spLocks noGrp="1" noChangeArrowheads="1"/>
          </p:cNvSpPr>
          <p:nvPr>
            <p:ph type="ftr" sz="quarter" idx="11"/>
          </p:nvPr>
        </p:nvSpPr>
        <p:spPr>
          <a:ln/>
        </p:spPr>
        <p:txBody>
          <a:bodyPr/>
          <a:lstStyle>
            <a:lvl1pPr>
              <a:defRPr/>
            </a:lvl1pPr>
          </a:lstStyle>
          <a:p>
            <a:endParaRPr lang="en-US" altLang="en-US"/>
          </a:p>
        </p:txBody>
      </p:sp>
      <p:sp>
        <p:nvSpPr>
          <p:cNvPr id="5" name="Rectangle 6"/>
          <p:cNvSpPr>
            <a:spLocks noGrp="1" noChangeArrowheads="1"/>
          </p:cNvSpPr>
          <p:nvPr>
            <p:ph type="sldNum" sz="quarter" idx="12"/>
          </p:nvPr>
        </p:nvSpPr>
        <p:spPr>
          <a:ln/>
        </p:spPr>
        <p:txBody>
          <a:bodyPr/>
          <a:lstStyle>
            <a:lvl1pPr>
              <a:defRPr/>
            </a:lvl1pPr>
          </a:lstStyle>
          <a:p>
            <a:fld id="{A3EEC567-B6BF-44EC-9738-C8E17E212DA2}"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fld id="{3959EEFA-CB0D-4176-96B4-336FAB63308C}" type="datetime1">
              <a:rPr lang="en-US"/>
              <a:pPr/>
              <a:t>4/8/24</a:t>
            </a:fld>
            <a:endParaRPr lang="en-US"/>
          </a:p>
        </p:txBody>
      </p:sp>
      <p:sp>
        <p:nvSpPr>
          <p:cNvPr id="3" name="Rectangle 5"/>
          <p:cNvSpPr>
            <a:spLocks noGrp="1" noChangeArrowheads="1"/>
          </p:cNvSpPr>
          <p:nvPr>
            <p:ph type="ftr" sz="quarter" idx="11"/>
          </p:nvPr>
        </p:nvSpPr>
        <p:spPr>
          <a:ln/>
        </p:spPr>
        <p:txBody>
          <a:bodyPr/>
          <a:lstStyle>
            <a:lvl1pPr>
              <a:defRPr/>
            </a:lvl1pPr>
          </a:lstStyle>
          <a:p>
            <a:endParaRPr lang="en-US" altLang="en-US"/>
          </a:p>
        </p:txBody>
      </p:sp>
      <p:sp>
        <p:nvSpPr>
          <p:cNvPr id="4" name="Rectangle 6"/>
          <p:cNvSpPr>
            <a:spLocks noGrp="1" noChangeArrowheads="1"/>
          </p:cNvSpPr>
          <p:nvPr>
            <p:ph type="sldNum" sz="quarter" idx="12"/>
          </p:nvPr>
        </p:nvSpPr>
        <p:spPr>
          <a:ln/>
        </p:spPr>
        <p:txBody>
          <a:bodyPr/>
          <a:lstStyle>
            <a:lvl1pPr>
              <a:defRPr/>
            </a:lvl1pPr>
          </a:lstStyle>
          <a:p>
            <a:fld id="{A303B6C4-878E-402B-9458-A4CA2B084DFC}"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7813"/>
            <a:ext cx="8229600" cy="11398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600200"/>
            <a:ext cx="8229600" cy="4530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7892" name="Rectangle 4"/>
          <p:cNvSpPr>
            <a:spLocks noGrp="1" noChangeArrowheads="1"/>
          </p:cNvSpPr>
          <p:nvPr>
            <p:ph type="dt" sz="half" idx="2"/>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lnSpc>
                <a:spcPct val="100000"/>
              </a:lnSpc>
              <a:spcBef>
                <a:spcPct val="0"/>
              </a:spcBef>
              <a:buClrTx/>
              <a:buSzTx/>
              <a:buFontTx/>
              <a:buNone/>
              <a:defRPr sz="1200">
                <a:latin typeface="Gill Sans MT" pitchFamily="34" charset="0"/>
              </a:defRPr>
            </a:lvl1pPr>
          </a:lstStyle>
          <a:p>
            <a:fld id="{9E03247F-AA90-4A67-84A9-2659E7361A1D}" type="datetime1">
              <a:rPr lang="en-US"/>
              <a:pPr/>
              <a:t>4/8/24</a:t>
            </a:fld>
            <a:endParaRPr lang="en-US"/>
          </a:p>
        </p:txBody>
      </p:sp>
      <p:sp>
        <p:nvSpPr>
          <p:cNvPr id="37893"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nSpc>
                <a:spcPct val="100000"/>
              </a:lnSpc>
              <a:spcBef>
                <a:spcPct val="0"/>
              </a:spcBef>
              <a:buClrTx/>
              <a:buSzTx/>
              <a:buFontTx/>
              <a:buNone/>
              <a:defRPr sz="1200">
                <a:latin typeface="Gill Sans MT" pitchFamily="34" charset="0"/>
              </a:defRPr>
            </a:lvl1pPr>
          </a:lstStyle>
          <a:p>
            <a:endParaRPr lang="en-US" altLang="en-US"/>
          </a:p>
        </p:txBody>
      </p:sp>
      <p:sp>
        <p:nvSpPr>
          <p:cNvPr id="37894" name="Rectangle 6"/>
          <p:cNvSpPr>
            <a:spLocks noGrp="1" noChangeArrowheads="1"/>
          </p:cNvSpPr>
          <p:nvPr>
            <p:ph type="sldNum" sz="quarter" idx="4"/>
          </p:nvPr>
        </p:nvSpPr>
        <p:spPr bwMode="auto">
          <a:xfrm>
            <a:off x="455613" y="6242050"/>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lnSpc>
                <a:spcPct val="100000"/>
              </a:lnSpc>
              <a:spcBef>
                <a:spcPct val="0"/>
              </a:spcBef>
              <a:buClrTx/>
              <a:buSzTx/>
              <a:buFontTx/>
              <a:buNone/>
              <a:defRPr sz="1000"/>
            </a:lvl1pPr>
          </a:lstStyle>
          <a:p>
            <a:fld id="{9D2EAAE0-4287-47C5-8B9E-BDA70C608676}" type="slidenum">
              <a:rPr lang="en-US"/>
              <a:pPr/>
              <a:t>‹#›</a:t>
            </a:fld>
            <a:endParaRPr lang="en-US"/>
          </a:p>
        </p:txBody>
      </p:sp>
      <p:cxnSp>
        <p:nvCxnSpPr>
          <p:cNvPr id="1031" name="Straight Connector 8"/>
          <p:cNvCxnSpPr>
            <a:cxnSpLocks noChangeShapeType="1"/>
          </p:cNvCxnSpPr>
          <p:nvPr userDrawn="1"/>
        </p:nvCxnSpPr>
        <p:spPr bwMode="auto">
          <a:xfrm>
            <a:off x="457200" y="990600"/>
            <a:ext cx="8229600" cy="1588"/>
          </a:xfrm>
          <a:prstGeom prst="line">
            <a:avLst/>
          </a:prstGeom>
          <a:noFill/>
          <a:ln w="19050">
            <a:solidFill>
              <a:schemeClr val="accent1"/>
            </a:solidFill>
            <a:round/>
            <a:headEnd/>
            <a:tailEnd/>
          </a:ln>
        </p:spPr>
      </p:cxnSp>
    </p:spTree>
  </p:cSld>
  <p:clrMap bg1="lt1" tx1="dk1" bg2="lt2" tx2="dk2" accent1="accent1" accent2="accent2" accent3="accent3" accent4="accent4" accent5="accent5" accent6="accent6" hlink="hlink" folHlink="folHlink"/>
  <p:sldLayoutIdLst>
    <p:sldLayoutId id="2147484340" r:id="rId1"/>
    <p:sldLayoutId id="2147484335" r:id="rId2"/>
    <p:sldLayoutId id="2147484336" r:id="rId3"/>
    <p:sldLayoutId id="2147484337" r:id="rId4"/>
    <p:sldLayoutId id="2147484338" r:id="rId5"/>
    <p:sldLayoutId id="2147484339" r:id="rId6"/>
  </p:sldLayoutIdLst>
  <p:hf sldNum="0" hdr="0" ftr="0" dt="0"/>
  <p:txStyles>
    <p:titleStyle>
      <a:lvl1pPr algn="l" rtl="0" eaLnBrk="0" fontAlgn="base" hangingPunct="0">
        <a:spcBef>
          <a:spcPct val="0"/>
        </a:spcBef>
        <a:spcAft>
          <a:spcPct val="0"/>
        </a:spcAft>
        <a:defRPr sz="4200">
          <a:solidFill>
            <a:schemeClr val="tx2"/>
          </a:solidFill>
          <a:latin typeface="+mj-lt"/>
          <a:ea typeface="ＭＳ Ｐゴシック" charset="0"/>
          <a:cs typeface="ＭＳ Ｐゴシック" charset="0"/>
        </a:defRPr>
      </a:lvl1pPr>
      <a:lvl2pPr algn="l" rtl="0" eaLnBrk="0" fontAlgn="base" hangingPunct="0">
        <a:spcBef>
          <a:spcPct val="0"/>
        </a:spcBef>
        <a:spcAft>
          <a:spcPct val="0"/>
        </a:spcAft>
        <a:defRPr sz="4200">
          <a:solidFill>
            <a:schemeClr val="tx2"/>
          </a:solidFill>
          <a:latin typeface="Gill Sans MT" pitchFamily="34"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ill Sans MT" pitchFamily="34"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ill Sans MT" pitchFamily="34"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ill Sans MT" pitchFamily="34"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pitchFamily="18" charset="0"/>
        </a:defRPr>
      </a:lvl6pPr>
      <a:lvl7pPr marL="914400" algn="l" rtl="0" fontAlgn="base">
        <a:spcBef>
          <a:spcPct val="0"/>
        </a:spcBef>
        <a:spcAft>
          <a:spcPct val="0"/>
        </a:spcAft>
        <a:defRPr sz="4200">
          <a:solidFill>
            <a:schemeClr val="tx2"/>
          </a:solidFill>
          <a:latin typeface="Garamond" pitchFamily="18" charset="0"/>
        </a:defRPr>
      </a:lvl7pPr>
      <a:lvl8pPr marL="1371600" algn="l" rtl="0" fontAlgn="base">
        <a:spcBef>
          <a:spcPct val="0"/>
        </a:spcBef>
        <a:spcAft>
          <a:spcPct val="0"/>
        </a:spcAft>
        <a:defRPr sz="4200">
          <a:solidFill>
            <a:schemeClr val="tx2"/>
          </a:solidFill>
          <a:latin typeface="Garamond" pitchFamily="18" charset="0"/>
        </a:defRPr>
      </a:lvl8pPr>
      <a:lvl9pPr marL="1828800" algn="l" rtl="0" fontAlgn="base">
        <a:spcBef>
          <a:spcPct val="0"/>
        </a:spcBef>
        <a:spcAft>
          <a:spcPct val="0"/>
        </a:spcAft>
        <a:defRPr sz="42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ＭＳ Ｐゴシック" charset="0"/>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ＭＳ Ｐゴシック" charset="0"/>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ＭＳ Ｐゴシック" charset="0"/>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ＭＳ Ｐゴシック" charset="0"/>
        </a:defRPr>
      </a:lvl5pPr>
      <a:lvl6pPr marL="21383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4"/>
          <p:cNvSpPr>
            <a:spLocks noGrp="1"/>
          </p:cNvSpPr>
          <p:nvPr>
            <p:ph type="ctrTitle"/>
          </p:nvPr>
        </p:nvSpPr>
        <p:spPr>
          <a:xfrm>
            <a:off x="457200" y="1447800"/>
            <a:ext cx="8305800" cy="1447800"/>
          </a:xfrm>
        </p:spPr>
        <p:txBody>
          <a:bodyPr/>
          <a:lstStyle/>
          <a:p>
            <a:pPr algn="ctr" eaLnBrk="1" hangingPunct="1"/>
            <a:r>
              <a:rPr lang="en-US" sz="3600" dirty="0">
                <a:solidFill>
                  <a:schemeClr val="tx1"/>
                </a:solidFill>
                <a:ea typeface="ＭＳ Ｐゴシック" pitchFamily="34" charset="-128"/>
              </a:rPr>
              <a:t>Object-Oriented Programming (OOP)</a:t>
            </a:r>
            <a:br>
              <a:rPr lang="en-US" sz="3600" dirty="0">
                <a:solidFill>
                  <a:schemeClr val="tx1"/>
                </a:solidFill>
                <a:ea typeface="ＭＳ Ｐゴシック" pitchFamily="34" charset="-128"/>
              </a:rPr>
            </a:br>
            <a:r>
              <a:rPr lang="en-US" sz="3600" dirty="0">
                <a:solidFill>
                  <a:schemeClr val="tx1"/>
                </a:solidFill>
                <a:ea typeface="ＭＳ Ｐゴシック" pitchFamily="34" charset="-128"/>
              </a:rPr>
              <a:t>vs </a:t>
            </a:r>
            <a:br>
              <a:rPr lang="en-US" sz="3600" dirty="0">
                <a:solidFill>
                  <a:schemeClr val="tx1"/>
                </a:solidFill>
                <a:ea typeface="ＭＳ Ｐゴシック" pitchFamily="34" charset="-128"/>
              </a:rPr>
            </a:br>
            <a:r>
              <a:rPr lang="en-US" sz="3600" dirty="0">
                <a:solidFill>
                  <a:schemeClr val="tx1"/>
                </a:solidFill>
                <a:ea typeface="ＭＳ Ｐゴシック" pitchFamily="34" charset="-128"/>
              </a:rPr>
              <a:t>Procedural Programming (PP) </a:t>
            </a:r>
            <a:br>
              <a:rPr lang="en-US" sz="3600" dirty="0">
                <a:solidFill>
                  <a:schemeClr val="tx1"/>
                </a:solidFill>
                <a:ea typeface="ＭＳ Ｐゴシック" pitchFamily="34" charset="-128"/>
              </a:rPr>
            </a:br>
            <a:endParaRPr lang="en-US" sz="3600" dirty="0">
              <a:solidFill>
                <a:schemeClr val="tx1"/>
              </a:solidFill>
              <a:ea typeface="ＭＳ Ｐゴシック" pitchFamily="34" charset="-128"/>
            </a:endParaRPr>
          </a:p>
        </p:txBody>
      </p:sp>
      <p:sp>
        <p:nvSpPr>
          <p:cNvPr id="10243" name="AutoShape 6" descr="data:image/jpeg;base64,/9j/4AAQSkZJRgABAQAAAQABAAD/2wCEAAkGBhIRDxUTExQWEhUWGBUXGBgXExoZFRQUFRAXFxccFRgZHSYeGBkkHBceHy8gIyopLSwsFx4xNTAqNSYrLCkBCQoKDgwOGQ8PGjUeHx80NTUpNTU1NSwwNCkpNSwpNTUtLCsyKyksMC0sLS8pKTUsKSwsKiw1LDA1LCksKiwpKv/AABEIAGkAuAMBIgACEQEDEQH/xAAcAAEAAgMBAQEAAAAAAAAAAAAABAUCAwYBBwj/xABAEAABAwIEAgYGBggHAAAAAAABAAIRAyEEBRIxQVEGEyIyYXEHFIGRodFCUlOSscEWFyMzVHKTshVigoOj4vD/xAAZAQEAAwEBAAAAAAAAAAAAAAAAAQMEAgX/xAAmEQACAgEDAwQDAQAAAAAAAAAAAQIDEQQSITFBUWFxgfATodEi/9oADAMBAAIRAxEAPwD7iiIgCIiAIiIAiIgCIiAIiIAiIgCIiAIiIAiIgCIiAIiIAvCF6iApsDn7fWHYWqdNVt2zYVWHZzfHmOauVw3pRyQvotxLJD6O5FjoJF55tN/aVU9GPSiWgU8WNQsBUaL/AOscfMLYtM7K/wAlfPlGJ6pV2fjs48M+noo2BzGlXZrpPbUbzaQffyUlZGsdTYnnlBERQSEREAREQBERAEREAREQBERAEREAREQBESUBrxFAPYWuEhwII5giCviXTDos7CVhpBNN5Ojcw4bt/MeB4wV9u60c58r/AIKDjcJTqObrEjUxwmxFSm7UwjjwgrVptQ6ZZ7PqZNVplfHHddD4NgswqUXaqT3U3c2mJ8+a+i5T0pzEYNuJiliWdrUy7azQ0xNrH3clu6S9FsLiWdc0er1Z0uEhvbJgBwPZMusHAiZ3K5jotiXYfEOwlVjSKhA01bN1G3IxqFvMN5L05zhqIblHldc+Pc8uuFmmntcuH0a89uDqML6XaB/eUajDxghw/Iqcz0p4E7moP9srl+lPo+xBrGph6Ye113NDmgtdxIkjffzJXG43AVKLyyqx1Nw4OF/ZzHiFxXpdNasxfxk6s1eqpbUl84PrlL0n4Jzw0F4kgSWQBPE+C6xlQHZfm9fUvR50t62mMPUP7RncJ+k3kf8A3JUarRKuO6HyaNHrnbLZZ17H0BFjTfIWS8w9UKlzPpjhMPUNOrV0PEEjS42O2wV0uFOIoszysazqbW9SyDULQJkbauKvpgpt57Ioum4JY4y+5bfrFy/7cfdd8lY5T0lw2KJFGq15Akt2cBzg3haf8Vy/7XC/1KXzXN5hiMO/N8EcIabnfteuNIgjRpGnWW2+t8PBWKqMspJrh/r4RU7pRx/pPlfvjyzvVVs6TYY4n1YVB1otpvuBMTtML3pJnTcJhalY7tENHN5s0e9chX6Gvp5a2s2fXGO9ZLvpF5guafCBtzC4qqjJZm8Z4Xv/ABHdtsovEFnHL9v6z6Esajw0EnYAk+QCh5JmzcVh6dZuzwCRyd9Iew2W/Hfun/yO/tKp2tPDL9ycdyKL9YuX/bj7rvkn6xMv+3H3XfJc30IzrLqeBptrupCoC+Q5kuu8xJjkr09JMo+vQ/p/9VtnRGMnHZJ4++DFC+UoqTnFZ++TocuzSjiGa6NRtRu0tMweR4g+BRcd0CfTfj8a/DDThyKYAAgF17tbwG/vXizXVque1fcmmix2Q3P1/XB24MzJiDG8KvzvEOp0tVONwDYGxHj4qdHadw2d8I/JacfQ10ntIMubbzFxCpLjlKubVnb1Hey34KP1rpBkyLgzcFYKRh8BUqCWtkc5AHxQFlWxdKvpDmTNza1OoyCNUX0OEgna0HdY5v0Jw2ODagLqTwLOYRzm4PEHlCxo5HUF9QaRtEzPmmUZwKJLXM7zpJFu0YBsbDbhF5PEq2FkocxeGiqdUZ8SWUy3GHrMLC6rqlrWOlg06xs4XBGrY33hV+dZH6wXNr06Va00LvpnUO8172kkA2NvGxhXZxNN4LSYmxDuyfZP4hRGYzW1zXNqNcx0B/VkhxF2uaWgggjf2hRGck9yEoRa2s57C+j7BuaHer77g4ir2TxFiNjZY4zoDTpvp1KQGHDZlzC9zpO2rUYLeB433suiyxjauqq11Vuow5hJaGPbYwCARPPY2Kl1ctY5pa7U4EEEF7oIO/FWu+xPDk/vuVLT1NZUV99UasJXcCWv7zY1ciODh4c1YAqsr0adNjNBDTTENBdJczi0kmT7eKm0nRA4G7fLks7NKN64OrlFHE55WZWYKjRRYQDO8gcF3ig0soojEOxAb+1c3Q52p3dHDTOke5W1WbM+qKra/wAmF4ZXfoFl/wDDs97vmrDLMhw+GnqaTKc7kC58zuVN1iJkRzmyyXLtnJYbbOo1Qi8qKR8/6Sdfj8eKWG6tzcHpe7rCerNZxsHaRciNv5lY6c754L/k+SvsqyvD4bU2iA0vcXumoXOc87kl5JlWKuleuIxSwvKKY0PmUm8vrh/exwPQ7rsBjHYTEaGiuDVpBhPVh8nU1kgEW4f5RzXb4790/wDkd/aVFzHK8PiH0zVAc+k7Uwh5a5rrbaSDwFjayn1GBwIOxBB8iFxbYpyU+/c7qrdcXDt2OJ9HuQYarl1J9ShTe4l8ucwEmKhAuQuj/RXB/wANR/pN+S2ZFg6VHD02Um9WwjU1uoujV2jdxJO6sCUtulKbabw2RVRGMIxaWUjjMNltLDZ21tFoptqYdznsbZstfa3BF0oy+g7ECuADVa0sDg82YTJGkHT7YRc2T349juuGzK9STUHbHiCPwI/Na2VNja5iJJcPettfgeRHxt+awdUu67WxzFzb8FUWlfjctY/skRGxG4XuEw/VsDd4+JUqtwMRIFuRWtAFqbhmAk6RJ3MXW0BZig48EBrIlYert5D2WW55Y3vPA/FavXqf0Wuf7ICAdSPH7zvmsm4Gfoz5n5rA4uqe61rPiVgaT3d57j5WHwQG/q2M3c1v4rJ2Pa4Q2TteIG/itNPAgcFIZhUBKpOkKuxjXNe5jZitFwO64WeTy7N/MKxpshZoCpbQIcKAB0B2vw6sX0/etHJWyIhBQdj1bRp/baY7h1dZzmOd5V+iKQkVuCwDH4cBzbuFzHakneeaskRQSU+U0yzqy+XamNDXEdyG3ZA28+MX4KdmbQaTpmLbCTuOHEeClIpyRgqMIQarYLX73bTLC3sm5OxHCEVuigGuuyWkeBjz4JTeHAOtstirq+XtkkCJ4cPZyQk34rEU/pOA+J+CinHs+ixz/gF5TwIGzVIbhUBGOLqnYNZ8SsDQc7vPcfgFYtwy2CiEBXU8CBsFIbhVMDV6gIdUMYAXGJIaPMmAFvY1swCCRvfbzWrHZe2sAHEgDVYGLkQDI5X96wZloEkOIcQ8FwAmXmZ8wUBk3MaUAh0hxIEA3IcGnhzIW9uIaRMiIB3ix2nkoTckYCIJAaQQJmILOJv9Ae9a6eQNbEOJI0xMnuhouJiDpHBAThjqfZ7XfDi3xDYn3SlHGseAQ4QYibTIkbqLUyRrmsaXHsNLRECQXNJ94bHkSsTkbSCJOxAsLSALe5ATvWmai3UJETfaSQPbbZeett1aZuN7GBabnYKD/ggmdXEQdNxDnO34ntESVIrZeTqAdDXkEjSDcRt4WFkBINdv1hz3Gy9NZt+0Lb3FvNQWZM2ZNySD3RG79hwHb+C1NyQ/XjlAuRDR2jue78UBada2YkT5r0FVb8kApww9obOPA6WtB24aQY8FY0KIY0NGwAHu5oDYiIgCIiALwheogPNK9REAREQBERAEREAREQBERAEREAREQBERAEREAREQH//Z"/>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endParaRPr lang="en-US"/>
          </a:p>
        </p:txBody>
      </p:sp>
      <p:sp>
        <p:nvSpPr>
          <p:cNvPr id="10244" name="AutoShape 8" descr="data:image/jpeg;base64,/9j/4AAQSkZJRgABAQAAAQABAAD/2wCEAAkGBhIRDxUTExQWEhUWGBUXGBgXExoZFRQUFRAXFxccFRgZHSYeGBkkHBceHy8gIyopLSwsFx4xNTAqNSYrLCkBCQoKDgwOGQ8PGjUeHx80NTUpNTU1NSwwNCkpNSwpNTUtLCsyKyksMC0sLS8pKTUsKSwsKiw1LDA1LCksKiwpKv/AABEIAGkAuAMBIgACEQEDEQH/xAAcAAEAAgMBAQEAAAAAAAAAAAAABAUCAwYBBwj/xABAEAABAwIEAgYGBggHAAAAAAABAAIRAyEEBRIxQVEGEyIyYXEHFIGRodFCUlOSscEWFyMzVHKTshVigoOj4vD/xAAZAQEAAwEBAAAAAAAAAAAAAAAAAQMEAgX/xAAmEQACAgEDAwQDAQAAAAAAAAAAAQIDEQQSITFBUWFxgfATodEi/9oADAMBAAIRAxEAPwD7iiIgCIiAIiIAiIgCIiAIiIAiIgCIiAIiIAiIgCIiAIiIAvCF6iApsDn7fWHYWqdNVt2zYVWHZzfHmOauVw3pRyQvotxLJD6O5FjoJF55tN/aVU9GPSiWgU8WNQsBUaL/AOscfMLYtM7K/wAlfPlGJ6pV2fjs48M+noo2BzGlXZrpPbUbzaQffyUlZGsdTYnnlBERQSEREAREQBERAEREAREQBERAEREAREQBESUBrxFAPYWuEhwII5giCviXTDos7CVhpBNN5Ojcw4bt/MeB4wV9u60c58r/AIKDjcJTqObrEjUxwmxFSm7UwjjwgrVptQ6ZZ7PqZNVplfHHddD4NgswqUXaqT3U3c2mJ8+a+i5T0pzEYNuJiliWdrUy7azQ0xNrH3clu6S9FsLiWdc0er1Z0uEhvbJgBwPZMusHAiZ3K5jotiXYfEOwlVjSKhA01bN1G3IxqFvMN5L05zhqIblHldc+Pc8uuFmmntcuH0a89uDqML6XaB/eUajDxghw/Iqcz0p4E7moP9srl+lPo+xBrGph6Ye113NDmgtdxIkjffzJXG43AVKLyyqx1Nw4OF/ZzHiFxXpdNasxfxk6s1eqpbUl84PrlL0n4Jzw0F4kgSWQBPE+C6xlQHZfm9fUvR50t62mMPUP7RncJ+k3kf8A3JUarRKuO6HyaNHrnbLZZ17H0BFjTfIWS8w9UKlzPpjhMPUNOrV0PEEjS42O2wV0uFOIoszysazqbW9SyDULQJkbauKvpgpt57Ioum4JY4y+5bfrFy/7cfdd8lY5T0lw2KJFGq15Akt2cBzg3haf8Vy/7XC/1KXzXN5hiMO/N8EcIabnfteuNIgjRpGnWW2+t8PBWKqMspJrh/r4RU7pRx/pPlfvjyzvVVs6TYY4n1YVB1otpvuBMTtML3pJnTcJhalY7tENHN5s0e9chX6Gvp5a2s2fXGO9ZLvpF5guafCBtzC4qqjJZm8Z4Xv/ABHdtsovEFnHL9v6z6Esajw0EnYAk+QCh5JmzcVh6dZuzwCRyd9Iew2W/Hfun/yO/tKp2tPDL9ycdyKL9YuX/bj7rvkn6xMv+3H3XfJc30IzrLqeBptrupCoC+Q5kuu8xJjkr09JMo+vQ/p/9VtnRGMnHZJ4++DFC+UoqTnFZ++TocuzSjiGa6NRtRu0tMweR4g+BRcd0CfTfj8a/DDThyKYAAgF17tbwG/vXizXVque1fcmmix2Q3P1/XB24MzJiDG8KvzvEOp0tVONwDYGxHj4qdHadw2d8I/JacfQ10ntIMubbzFxCpLjlKubVnb1Hey34KP1rpBkyLgzcFYKRh8BUqCWtkc5AHxQFlWxdKvpDmTNza1OoyCNUX0OEgna0HdY5v0Jw2ODagLqTwLOYRzm4PEHlCxo5HUF9QaRtEzPmmUZwKJLXM7zpJFu0YBsbDbhF5PEq2FkocxeGiqdUZ8SWUy3GHrMLC6rqlrWOlg06xs4XBGrY33hV+dZH6wXNr06Va00LvpnUO8172kkA2NvGxhXZxNN4LSYmxDuyfZP4hRGYzW1zXNqNcx0B/VkhxF2uaWgggjf2hRGck9yEoRa2s57C+j7BuaHer77g4ir2TxFiNjZY4zoDTpvp1KQGHDZlzC9zpO2rUYLeB433suiyxjauqq11Vuow5hJaGPbYwCARPPY2Kl1ctY5pa7U4EEEF7oIO/FWu+xPDk/vuVLT1NZUV99UasJXcCWv7zY1ciODh4c1YAqsr0adNjNBDTTENBdJczi0kmT7eKm0nRA4G7fLks7NKN64OrlFHE55WZWYKjRRYQDO8gcF3ig0soojEOxAb+1c3Q52p3dHDTOke5W1WbM+qKra/wAmF4ZXfoFl/wDDs97vmrDLMhw+GnqaTKc7kC58zuVN1iJkRzmyyXLtnJYbbOo1Qi8qKR8/6Sdfj8eKWG6tzcHpe7rCerNZxsHaRciNv5lY6c754L/k+SvsqyvD4bU2iA0vcXumoXOc87kl5JlWKuleuIxSwvKKY0PmUm8vrh/exwPQ7rsBjHYTEaGiuDVpBhPVh8nU1kgEW4f5RzXb4790/wDkd/aVFzHK8PiH0zVAc+k7Uwh5a5rrbaSDwFjayn1GBwIOxBB8iFxbYpyU+/c7qrdcXDt2OJ9HuQYarl1J9ShTe4l8ucwEmKhAuQuj/RXB/wANR/pN+S2ZFg6VHD02Um9WwjU1uoujV2jdxJO6sCUtulKbabw2RVRGMIxaWUjjMNltLDZ21tFoptqYdznsbZstfa3BF0oy+g7ECuADVa0sDg82YTJGkHT7YRc2T349juuGzK9STUHbHiCPwI/Na2VNja5iJJcPettfgeRHxt+awdUu67WxzFzb8FUWlfjctY/skRGxG4XuEw/VsDd4+JUqtwMRIFuRWtAFqbhmAk6RJ3MXW0BZig48EBrIlYert5D2WW55Y3vPA/FavXqf0Wuf7ICAdSPH7zvmsm4Gfoz5n5rA4uqe61rPiVgaT3d57j5WHwQG/q2M3c1v4rJ2Pa4Q2TteIG/itNPAgcFIZhUBKpOkKuxjXNe5jZitFwO64WeTy7N/MKxpshZoCpbQIcKAB0B2vw6sX0/etHJWyIhBQdj1bRp/baY7h1dZzmOd5V+iKQkVuCwDH4cBzbuFzHakneeaskRQSU+U0yzqy+XamNDXEdyG3ZA28+MX4KdmbQaTpmLbCTuOHEeClIpyRgqMIQarYLX73bTLC3sm5OxHCEVuigGuuyWkeBjz4JTeHAOtstirq+XtkkCJ4cPZyQk34rEU/pOA+J+CinHs+ixz/gF5TwIGzVIbhUBGOLqnYNZ8SsDQc7vPcfgFYtwy2CiEBXU8CBsFIbhVMDV6gIdUMYAXGJIaPMmAFvY1swCCRvfbzWrHZe2sAHEgDVYGLkQDI5X96wZloEkOIcQ8FwAmXmZ8wUBk3MaUAh0hxIEA3IcGnhzIW9uIaRMiIB3ix2nkoTckYCIJAaQQJmILOJv9Ae9a6eQNbEOJI0xMnuhouJiDpHBAThjqfZ7XfDi3xDYn3SlHGseAQ4QYibTIkbqLUyRrmsaXHsNLRECQXNJ94bHkSsTkbSCJOxAsLSALe5ATvWmai3UJETfaSQPbbZeett1aZuN7GBabnYKD/ggmdXEQdNxDnO34ntESVIrZeTqAdDXkEjSDcRt4WFkBINdv1hz3Gy9NZt+0Lb3FvNQWZM2ZNySD3RG79hwHb+C1NyQ/XjlAuRDR2jue78UBada2YkT5r0FVb8kApww9obOPA6WtB24aQY8FY0KIY0NGwAHu5oDYiIgCIiALwheogPNK9REAREQBERAEREAREQBERAEREAREQBERAEREAREQH//Z"/>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endParaRPr lang="en-US"/>
          </a:p>
        </p:txBody>
      </p:sp>
      <p:sp>
        <p:nvSpPr>
          <p:cNvPr id="10245" name="AutoShape 10" descr="data:image/jpeg;base64,/9j/4AAQSkZJRgABAQAAAQABAAD/2wCEAAkGBhIRDxUTExQWEhUWGBUXGBgXExoZFRQUFRAXFxccFRgZHSYeGBkkHBceHy8gIyopLSwsFx4xNTAqNSYrLCkBCQoKDgwOGQ8PGjUeHx80NTUpNTU1NSwwNCkpNSwpNTUtLCsyKyksMC0sLS8pKTUsKSwsKiw1LDA1LCksKiwpKv/AABEIAGkAuAMBIgACEQEDEQH/xAAcAAEAAgMBAQEAAAAAAAAAAAAABAUCAwYBBwj/xABAEAABAwIEAgYGBggHAAAAAAABAAIRAyEEBRIxQVEGEyIyYXEHFIGRodFCUlOSscEWFyMzVHKTshVigoOj4vD/xAAZAQEAAwEBAAAAAAAAAAAAAAAAAQMEAgX/xAAmEQACAgEDAwQDAQAAAAAAAAAAAQIDEQQSITFBUWFxgfATodEi/9oADAMBAAIRAxEAPwD7iiIgCIiAIiIAiIgCIiAIiIAiIgCIiAIiIAiIgCIiAIiIAvCF6iApsDn7fWHYWqdNVt2zYVWHZzfHmOauVw3pRyQvotxLJD6O5FjoJF55tN/aVU9GPSiWgU8WNQsBUaL/AOscfMLYtM7K/wAlfPlGJ6pV2fjs48M+noo2BzGlXZrpPbUbzaQffyUlZGsdTYnnlBERQSEREAREQBERAEREAREQBERAEREAREQBESUBrxFAPYWuEhwII5giCviXTDos7CVhpBNN5Ojcw4bt/MeB4wV9u60c58r/AIKDjcJTqObrEjUxwmxFSm7UwjjwgrVptQ6ZZ7PqZNVplfHHddD4NgswqUXaqT3U3c2mJ8+a+i5T0pzEYNuJiliWdrUy7azQ0xNrH3clu6S9FsLiWdc0er1Z0uEhvbJgBwPZMusHAiZ3K5jotiXYfEOwlVjSKhA01bN1G3IxqFvMN5L05zhqIblHldc+Pc8uuFmmntcuH0a89uDqML6XaB/eUajDxghw/Iqcz0p4E7moP9srl+lPo+xBrGph6Ye113NDmgtdxIkjffzJXG43AVKLyyqx1Nw4OF/ZzHiFxXpdNasxfxk6s1eqpbUl84PrlL0n4Jzw0F4kgSWQBPE+C6xlQHZfm9fUvR50t62mMPUP7RncJ+k3kf8A3JUarRKuO6HyaNHrnbLZZ17H0BFjTfIWS8w9UKlzPpjhMPUNOrV0PEEjS42O2wV0uFOIoszysazqbW9SyDULQJkbauKvpgpt57Ioum4JY4y+5bfrFy/7cfdd8lY5T0lw2KJFGq15Akt2cBzg3haf8Vy/7XC/1KXzXN5hiMO/N8EcIabnfteuNIgjRpGnWW2+t8PBWKqMspJrh/r4RU7pRx/pPlfvjyzvVVs6TYY4n1YVB1otpvuBMTtML3pJnTcJhalY7tENHN5s0e9chX6Gvp5a2s2fXGO9ZLvpF5guafCBtzC4qqjJZm8Z4Xv/ABHdtsovEFnHL9v6z6Esajw0EnYAk+QCh5JmzcVh6dZuzwCRyd9Iew2W/Hfun/yO/tKp2tPDL9ycdyKL9YuX/bj7rvkn6xMv+3H3XfJc30IzrLqeBptrupCoC+Q5kuu8xJjkr09JMo+vQ/p/9VtnRGMnHZJ4++DFC+UoqTnFZ++TocuzSjiGa6NRtRu0tMweR4g+BRcd0CfTfj8a/DDThyKYAAgF17tbwG/vXizXVque1fcmmix2Q3P1/XB24MzJiDG8KvzvEOp0tVONwDYGxHj4qdHadw2d8I/JacfQ10ntIMubbzFxCpLjlKubVnb1Hey34KP1rpBkyLgzcFYKRh8BUqCWtkc5AHxQFlWxdKvpDmTNza1OoyCNUX0OEgna0HdY5v0Jw2ODagLqTwLOYRzm4PEHlCxo5HUF9QaRtEzPmmUZwKJLXM7zpJFu0YBsbDbhF5PEq2FkocxeGiqdUZ8SWUy3GHrMLC6rqlrWOlg06xs4XBGrY33hV+dZH6wXNr06Va00LvpnUO8172kkA2NvGxhXZxNN4LSYmxDuyfZP4hRGYzW1zXNqNcx0B/VkhxF2uaWgggjf2hRGck9yEoRa2s57C+j7BuaHer77g4ir2TxFiNjZY4zoDTpvp1KQGHDZlzC9zpO2rUYLeB433suiyxjauqq11Vuow5hJaGPbYwCARPPY2Kl1ctY5pa7U4EEEF7oIO/FWu+xPDk/vuVLT1NZUV99UasJXcCWv7zY1ciODh4c1YAqsr0adNjNBDTTENBdJczi0kmT7eKm0nRA4G7fLks7NKN64OrlFHE55WZWYKjRRYQDO8gcF3ig0soojEOxAb+1c3Q52p3dHDTOke5W1WbM+qKra/wAmF4ZXfoFl/wDDs97vmrDLMhw+GnqaTKc7kC58zuVN1iJkRzmyyXLtnJYbbOo1Qi8qKR8/6Sdfj8eKWG6tzcHpe7rCerNZxsHaRciNv5lY6c754L/k+SvsqyvD4bU2iA0vcXumoXOc87kl5JlWKuleuIxSwvKKY0PmUm8vrh/exwPQ7rsBjHYTEaGiuDVpBhPVh8nU1kgEW4f5RzXb4790/wDkd/aVFzHK8PiH0zVAc+k7Uwh5a5rrbaSDwFjayn1GBwIOxBB8iFxbYpyU+/c7qrdcXDt2OJ9HuQYarl1J9ShTe4l8ucwEmKhAuQuj/RXB/wANR/pN+S2ZFg6VHD02Um9WwjU1uoujV2jdxJO6sCUtulKbabw2RVRGMIxaWUjjMNltLDZ21tFoptqYdznsbZstfa3BF0oy+g7ECuADVa0sDg82YTJGkHT7YRc2T349juuGzK9STUHbHiCPwI/Na2VNja5iJJcPettfgeRHxt+awdUu67WxzFzb8FUWlfjctY/skRGxG4XuEw/VsDd4+JUqtwMRIFuRWtAFqbhmAk6RJ3MXW0BZig48EBrIlYert5D2WW55Y3vPA/FavXqf0Wuf7ICAdSPH7zvmsm4Gfoz5n5rA4uqe61rPiVgaT3d57j5WHwQG/q2M3c1v4rJ2Pa4Q2TteIG/itNPAgcFIZhUBKpOkKuxjXNe5jZitFwO64WeTy7N/MKxpshZoCpbQIcKAB0B2vw6sX0/etHJWyIhBQdj1bRp/baY7h1dZzmOd5V+iKQkVuCwDH4cBzbuFzHakneeaskRQSU+U0yzqy+XamNDXEdyG3ZA28+MX4KdmbQaTpmLbCTuOHEeClIpyRgqMIQarYLX73bTLC3sm5OxHCEVuigGuuyWkeBjz4JTeHAOtstirq+XtkkCJ4cPZyQk34rEU/pOA+J+CinHs+ixz/gF5TwIGzVIbhUBGOLqnYNZ8SsDQc7vPcfgFYtwy2CiEBXU8CBsFIbhVMDV6gIdUMYAXGJIaPMmAFvY1swCCRvfbzWrHZe2sAHEgDVYGLkQDI5X96wZloEkOIcQ8FwAmXmZ8wUBk3MaUAh0hxIEA3IcGnhzIW9uIaRMiIB3ix2nkoTckYCIJAaQQJmILOJv9Ae9a6eQNbEOJI0xMnuhouJiDpHBAThjqfZ7XfDi3xDYn3SlHGseAQ4QYibTIkbqLUyRrmsaXHsNLRECQXNJ94bHkSsTkbSCJOxAsLSALe5ATvWmai3UJETfaSQPbbZeett1aZuN7GBabnYKD/ggmdXEQdNxDnO34ntESVIrZeTqAdDXkEjSDcRt4WFkBINdv1hz3Gy9NZt+0Lb3FvNQWZM2ZNySD3RG79hwHb+C1NyQ/XjlAuRDR2jue78UBada2YkT5r0FVb8kApww9obOPA6WtB24aQY8FY0KIY0NGwAHu5oDYiIgCIiALwheogPNK9REAREQBERAEREAREQBERAEREAREQBERAEREAREQH//Z"/>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endParaRPr lang="en-US"/>
          </a:p>
        </p:txBody>
      </p:sp>
      <p:sp>
        <p:nvSpPr>
          <p:cNvPr id="2" name="Subtitle 1">
            <a:extLst>
              <a:ext uri="{FF2B5EF4-FFF2-40B4-BE49-F238E27FC236}">
                <a16:creationId xmlns:a16="http://schemas.microsoft.com/office/drawing/2014/main" id="{AE5581C2-58DA-4ABA-B1DB-DEF1A43708B0}"/>
              </a:ext>
            </a:extLst>
          </p:cNvPr>
          <p:cNvSpPr>
            <a:spLocks noGrp="1"/>
          </p:cNvSpPr>
          <p:nvPr>
            <p:ph type="subTitle" idx="1"/>
          </p:nvPr>
        </p:nvSpPr>
        <p:spPr>
          <a:xfrm>
            <a:off x="1143000" y="3733800"/>
            <a:ext cx="6858000" cy="609600"/>
          </a:xfrm>
        </p:spPr>
        <p:txBody>
          <a:bodyPr/>
          <a:lstStyle/>
          <a:p>
            <a:r>
              <a:rPr lang="en-US" dirty="0"/>
              <a:t>  </a:t>
            </a:r>
          </a:p>
        </p:txBody>
      </p:sp>
    </p:spTree>
  </p:cSld>
  <p:clrMapOvr>
    <a:masterClrMapping/>
  </p:clrMapOvr>
  <p:transition advTm="52385"/>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D209C-6351-9D40-896B-E94956C7488C}"/>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545D8043-88B6-3B40-AA29-E9DD4C62C7A3}"/>
              </a:ext>
            </a:extLst>
          </p:cNvPr>
          <p:cNvSpPr>
            <a:spLocks noGrp="1"/>
          </p:cNvSpPr>
          <p:nvPr>
            <p:ph idx="1"/>
          </p:nvPr>
        </p:nvSpPr>
        <p:spPr/>
        <p:txBody>
          <a:bodyPr/>
          <a:lstStyle/>
          <a:p>
            <a:endParaRPr lang="en-US" dirty="0"/>
          </a:p>
          <a:p>
            <a:r>
              <a:rPr lang="en-US" dirty="0">
                <a:solidFill>
                  <a:srgbClr val="00B050"/>
                </a:solidFill>
              </a:rPr>
              <a:t>Side note</a:t>
            </a:r>
          </a:p>
          <a:p>
            <a:pPr marL="0" indent="0">
              <a:buNone/>
            </a:pPr>
            <a:endParaRPr lang="en-US" dirty="0"/>
          </a:p>
          <a:p>
            <a:pPr lvl="1"/>
            <a:r>
              <a:rPr lang="en-US" dirty="0"/>
              <a:t>CS department’s curriculum is designed based on PP</a:t>
            </a:r>
          </a:p>
          <a:p>
            <a:endParaRPr lang="en-US" dirty="0"/>
          </a:p>
          <a:p>
            <a:pPr lvl="1"/>
            <a:r>
              <a:rPr lang="en-US" dirty="0">
                <a:solidFill>
                  <a:srgbClr val="FF0000"/>
                </a:solidFill>
              </a:rPr>
              <a:t>Activity: </a:t>
            </a:r>
            <a:r>
              <a:rPr lang="en-US" dirty="0"/>
              <a:t>CS1400 – did the instructor teach Java using </a:t>
            </a:r>
            <a:r>
              <a:rPr lang="en-US" dirty="0">
                <a:solidFill>
                  <a:srgbClr val="00B0F0"/>
                </a:solidFill>
              </a:rPr>
              <a:t>objects first approach</a:t>
            </a:r>
            <a:r>
              <a:rPr lang="en-US" dirty="0"/>
              <a:t>?</a:t>
            </a:r>
          </a:p>
          <a:p>
            <a:endParaRPr lang="en-US" dirty="0"/>
          </a:p>
        </p:txBody>
      </p:sp>
    </p:spTree>
    <p:extLst>
      <p:ext uri="{BB962C8B-B14F-4D97-AF65-F5344CB8AC3E}">
        <p14:creationId xmlns:p14="http://schemas.microsoft.com/office/powerpoint/2010/main" val="1322755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p:txBody>
          <a:bodyPr/>
          <a:lstStyle/>
          <a:p>
            <a:r>
              <a:rPr lang="en-US" dirty="0">
                <a:solidFill>
                  <a:schemeClr val="tx1"/>
                </a:solidFill>
                <a:ea typeface="ＭＳ Ｐゴシック" pitchFamily="34" charset="-128"/>
              </a:rPr>
              <a:t>Problems with PP - Expressiveness</a:t>
            </a:r>
          </a:p>
        </p:txBody>
      </p:sp>
      <p:sp>
        <p:nvSpPr>
          <p:cNvPr id="24578" name="Content Placeholder 2"/>
          <p:cNvSpPr>
            <a:spLocks noGrp="1"/>
          </p:cNvSpPr>
          <p:nvPr>
            <p:ph idx="1"/>
          </p:nvPr>
        </p:nvSpPr>
        <p:spPr>
          <a:xfrm>
            <a:off x="457200" y="4800600"/>
            <a:ext cx="8229600" cy="1939925"/>
          </a:xfrm>
        </p:spPr>
        <p:txBody>
          <a:bodyPr/>
          <a:lstStyle/>
          <a:p>
            <a:r>
              <a:rPr lang="en-US">
                <a:ea typeface="ＭＳ Ｐゴシック" pitchFamily="34" charset="-128"/>
              </a:rPr>
              <a:t>Procedural languages are difficult to relate with the real world objects.</a:t>
            </a:r>
          </a:p>
          <a:p>
            <a:r>
              <a:rPr lang="en-US">
                <a:ea typeface="ＭＳ Ｐゴシック" pitchFamily="34" charset="-128"/>
              </a:rPr>
              <a:t>Disconnected from real world problems.</a:t>
            </a:r>
            <a:endParaRPr lang="en-US">
              <a:solidFill>
                <a:srgbClr val="C00000"/>
              </a:solidFill>
              <a:ea typeface="ＭＳ Ｐゴシック" pitchFamily="34" charset="-128"/>
            </a:endParaRPr>
          </a:p>
        </p:txBody>
      </p:sp>
      <p:pic>
        <p:nvPicPr>
          <p:cNvPr id="24579" name="Picture 1" descr="Connectivity" title="Figure"/>
          <p:cNvPicPr>
            <a:picLocks noChangeAspect="1"/>
          </p:cNvPicPr>
          <p:nvPr/>
        </p:nvPicPr>
        <p:blipFill>
          <a:blip r:embed="rId3" cstate="print"/>
          <a:srcRect/>
          <a:stretch>
            <a:fillRect/>
          </a:stretch>
        </p:blipFill>
        <p:spPr bwMode="auto">
          <a:xfrm>
            <a:off x="2286000" y="1308100"/>
            <a:ext cx="4495800" cy="3263900"/>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p:txBody>
          <a:bodyPr/>
          <a:lstStyle/>
          <a:p>
            <a:r>
              <a:rPr lang="en-US" dirty="0">
                <a:solidFill>
                  <a:schemeClr val="tx1"/>
                </a:solidFill>
                <a:ea typeface="ＭＳ Ｐゴシック" pitchFamily="34" charset="-128"/>
              </a:rPr>
              <a:t>Problems with PP - Extensibility</a:t>
            </a:r>
          </a:p>
        </p:txBody>
      </p:sp>
      <p:sp>
        <p:nvSpPr>
          <p:cNvPr id="26626" name="Content Placeholder 2"/>
          <p:cNvSpPr>
            <a:spLocks noGrp="1"/>
          </p:cNvSpPr>
          <p:nvPr>
            <p:ph idx="1"/>
          </p:nvPr>
        </p:nvSpPr>
        <p:spPr>
          <a:xfrm>
            <a:off x="457200" y="1219200"/>
            <a:ext cx="8229600" cy="1939925"/>
          </a:xfrm>
        </p:spPr>
        <p:txBody>
          <a:bodyPr/>
          <a:lstStyle/>
          <a:p>
            <a:r>
              <a:rPr lang="en-US" dirty="0">
                <a:ea typeface="ＭＳ Ｐゴシック" pitchFamily="34" charset="-128"/>
              </a:rPr>
              <a:t>Top-down design does not scale with top-level changes</a:t>
            </a:r>
          </a:p>
          <a:p>
            <a:r>
              <a:rPr lang="en-US" dirty="0">
                <a:ea typeface="ＭＳ Ｐゴシック" pitchFamily="34" charset="-128"/>
              </a:rPr>
              <a:t>Changes in algorithm or data structures affect each other</a:t>
            </a:r>
          </a:p>
        </p:txBody>
      </p:sp>
      <p:pic>
        <p:nvPicPr>
          <p:cNvPr id="26627" name="Picture 5" descr="Functional Decomposition Example" title="Figure"/>
          <p:cNvPicPr>
            <a:picLocks noChangeAspect="1"/>
          </p:cNvPicPr>
          <p:nvPr/>
        </p:nvPicPr>
        <p:blipFill>
          <a:blip r:embed="rId3" cstate="print"/>
          <a:srcRect/>
          <a:stretch>
            <a:fillRect/>
          </a:stretch>
        </p:blipFill>
        <p:spPr bwMode="auto">
          <a:xfrm>
            <a:off x="762000" y="2514600"/>
            <a:ext cx="3048000" cy="3692525"/>
          </a:xfrm>
          <a:prstGeom prst="rect">
            <a:avLst/>
          </a:prstGeom>
          <a:noFill/>
          <a:ln w="9525">
            <a:noFill/>
            <a:miter lim="800000"/>
            <a:headEnd/>
            <a:tailEnd/>
          </a:ln>
        </p:spPr>
      </p:pic>
      <p:pic>
        <p:nvPicPr>
          <p:cNvPr id="26628" name="Picture 6" descr="Computation Process" title="Figure"/>
          <p:cNvPicPr>
            <a:picLocks noChangeAspect="1"/>
          </p:cNvPicPr>
          <p:nvPr/>
        </p:nvPicPr>
        <p:blipFill>
          <a:blip r:embed="rId4" cstate="print"/>
          <a:srcRect/>
          <a:stretch>
            <a:fillRect/>
          </a:stretch>
        </p:blipFill>
        <p:spPr bwMode="auto">
          <a:xfrm>
            <a:off x="3962400" y="3089275"/>
            <a:ext cx="4572000" cy="2397125"/>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a:lstStyle/>
          <a:p>
            <a:r>
              <a:rPr lang="en-US" dirty="0">
                <a:solidFill>
                  <a:schemeClr val="tx1"/>
                </a:solidFill>
                <a:ea typeface="ＭＳ Ｐゴシック" pitchFamily="34" charset="-128"/>
              </a:rPr>
              <a:t>Problems with PP – Security</a:t>
            </a:r>
          </a:p>
        </p:txBody>
      </p:sp>
      <p:sp>
        <p:nvSpPr>
          <p:cNvPr id="28674" name="Content Placeholder 2"/>
          <p:cNvSpPr>
            <a:spLocks noGrp="1"/>
          </p:cNvSpPr>
          <p:nvPr>
            <p:ph idx="1"/>
          </p:nvPr>
        </p:nvSpPr>
        <p:spPr>
          <a:xfrm>
            <a:off x="457200" y="4689475"/>
            <a:ext cx="8229600" cy="1939925"/>
          </a:xfrm>
        </p:spPr>
        <p:txBody>
          <a:bodyPr/>
          <a:lstStyle/>
          <a:p>
            <a:r>
              <a:rPr lang="en-US">
                <a:ea typeface="ＭＳ Ｐゴシック" pitchFamily="34" charset="-128"/>
              </a:rPr>
              <a:t>Data used in procedural languages are exposed to the whole program (procedures)</a:t>
            </a:r>
          </a:p>
          <a:p>
            <a:r>
              <a:rPr lang="en-US">
                <a:ea typeface="ＭＳ Ｐゴシック" pitchFamily="34" charset="-128"/>
              </a:rPr>
              <a:t>No security for the data</a:t>
            </a:r>
            <a:endParaRPr lang="en-US">
              <a:solidFill>
                <a:srgbClr val="C00000"/>
              </a:solidFill>
              <a:ea typeface="ＭＳ Ｐゴシック" pitchFamily="34" charset="-128"/>
            </a:endParaRPr>
          </a:p>
        </p:txBody>
      </p:sp>
      <p:pic>
        <p:nvPicPr>
          <p:cNvPr id="28675" name="Picture 1" descr="Security Illustration" title="Figure"/>
          <p:cNvPicPr>
            <a:picLocks noChangeAspect="1"/>
          </p:cNvPicPr>
          <p:nvPr/>
        </p:nvPicPr>
        <p:blipFill>
          <a:blip r:embed="rId3" cstate="print"/>
          <a:srcRect/>
          <a:stretch>
            <a:fillRect/>
          </a:stretch>
        </p:blipFill>
        <p:spPr bwMode="auto">
          <a:xfrm>
            <a:off x="2133600" y="1219200"/>
            <a:ext cx="4724400" cy="3333750"/>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BC45F-1422-9F41-A61D-5E20FCE4DCAC}"/>
              </a:ext>
            </a:extLst>
          </p:cNvPr>
          <p:cNvSpPr>
            <a:spLocks noGrp="1"/>
          </p:cNvSpPr>
          <p:nvPr>
            <p:ph type="title"/>
          </p:nvPr>
        </p:nvSpPr>
        <p:spPr>
          <a:xfrm>
            <a:off x="457200" y="228600"/>
            <a:ext cx="8229600" cy="788987"/>
          </a:xfrm>
        </p:spPr>
        <p:txBody>
          <a:bodyPr/>
          <a:lstStyle/>
          <a:p>
            <a:r>
              <a:rPr lang="en-US" dirty="0">
                <a:solidFill>
                  <a:srgbClr val="FF0000"/>
                </a:solidFill>
              </a:rPr>
              <a:t> Activity</a:t>
            </a:r>
          </a:p>
        </p:txBody>
      </p:sp>
      <p:sp>
        <p:nvSpPr>
          <p:cNvPr id="3" name="Content Placeholder 2">
            <a:extLst>
              <a:ext uri="{FF2B5EF4-FFF2-40B4-BE49-F238E27FC236}">
                <a16:creationId xmlns:a16="http://schemas.microsoft.com/office/drawing/2014/main" id="{84C376FD-0276-914A-86EE-40B981039738}"/>
              </a:ext>
            </a:extLst>
          </p:cNvPr>
          <p:cNvSpPr>
            <a:spLocks noGrp="1"/>
          </p:cNvSpPr>
          <p:nvPr>
            <p:ph idx="1"/>
          </p:nvPr>
        </p:nvSpPr>
        <p:spPr/>
        <p:txBody>
          <a:bodyPr/>
          <a:lstStyle/>
          <a:p>
            <a:endParaRPr lang="en-US" dirty="0"/>
          </a:p>
          <a:p>
            <a:r>
              <a:rPr lang="en-US" dirty="0"/>
              <a:t>What are problems with PP?</a:t>
            </a:r>
          </a:p>
          <a:p>
            <a:endParaRPr lang="en-US" dirty="0"/>
          </a:p>
          <a:p>
            <a:endParaRPr lang="en-US" dirty="0"/>
          </a:p>
          <a:p>
            <a:endParaRPr lang="en-US" dirty="0"/>
          </a:p>
          <a:p>
            <a:endParaRPr lang="en-US" dirty="0"/>
          </a:p>
          <a:p>
            <a:endParaRPr lang="en-US" dirty="0"/>
          </a:p>
          <a:p>
            <a:r>
              <a:rPr lang="en-US" dirty="0"/>
              <a:t>Do you agree with the above assessment of PP?</a:t>
            </a:r>
          </a:p>
          <a:p>
            <a:endParaRPr lang="en-US" dirty="0"/>
          </a:p>
          <a:p>
            <a:pPr lvl="2"/>
            <a:endParaRPr lang="en-US" dirty="0"/>
          </a:p>
        </p:txBody>
      </p:sp>
    </p:spTree>
    <p:extLst>
      <p:ext uri="{BB962C8B-B14F-4D97-AF65-F5344CB8AC3E}">
        <p14:creationId xmlns:p14="http://schemas.microsoft.com/office/powerpoint/2010/main" val="40973455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BC45F-1422-9F41-A61D-5E20FCE4DCAC}"/>
              </a:ext>
            </a:extLst>
          </p:cNvPr>
          <p:cNvSpPr>
            <a:spLocks noGrp="1"/>
          </p:cNvSpPr>
          <p:nvPr>
            <p:ph type="title"/>
          </p:nvPr>
        </p:nvSpPr>
        <p:spPr>
          <a:xfrm>
            <a:off x="457200" y="304800"/>
            <a:ext cx="8229600" cy="788987"/>
          </a:xfrm>
        </p:spPr>
        <p:txBody>
          <a:bodyPr/>
          <a:lstStyle/>
          <a:p>
            <a:r>
              <a:rPr lang="en-US" dirty="0"/>
              <a:t> </a:t>
            </a:r>
            <a:r>
              <a:rPr lang="en-US" dirty="0">
                <a:solidFill>
                  <a:srgbClr val="FF0000"/>
                </a:solidFill>
              </a:rPr>
              <a:t>Activity</a:t>
            </a:r>
          </a:p>
        </p:txBody>
      </p:sp>
      <p:sp>
        <p:nvSpPr>
          <p:cNvPr id="3" name="Content Placeholder 2">
            <a:extLst>
              <a:ext uri="{FF2B5EF4-FFF2-40B4-BE49-F238E27FC236}">
                <a16:creationId xmlns:a16="http://schemas.microsoft.com/office/drawing/2014/main" id="{84C376FD-0276-914A-86EE-40B981039738}"/>
              </a:ext>
            </a:extLst>
          </p:cNvPr>
          <p:cNvSpPr>
            <a:spLocks noGrp="1"/>
          </p:cNvSpPr>
          <p:nvPr>
            <p:ph idx="1"/>
          </p:nvPr>
        </p:nvSpPr>
        <p:spPr/>
        <p:txBody>
          <a:bodyPr/>
          <a:lstStyle/>
          <a:p>
            <a:endParaRPr lang="en-US" dirty="0"/>
          </a:p>
          <a:p>
            <a:r>
              <a:rPr lang="en-US" dirty="0"/>
              <a:t>What are problems with PP?</a:t>
            </a:r>
          </a:p>
          <a:p>
            <a:pPr lvl="3"/>
            <a:endParaRPr lang="en-US" dirty="0"/>
          </a:p>
          <a:p>
            <a:pPr lvl="1"/>
            <a:r>
              <a:rPr lang="en-US" dirty="0"/>
              <a:t>Problems with PP</a:t>
            </a:r>
          </a:p>
          <a:p>
            <a:pPr lvl="2"/>
            <a:r>
              <a:rPr lang="en-US" dirty="0">
                <a:solidFill>
                  <a:srgbClr val="00B0F0"/>
                </a:solidFill>
              </a:rPr>
              <a:t>Expressiveness</a:t>
            </a:r>
          </a:p>
          <a:p>
            <a:pPr lvl="2"/>
            <a:r>
              <a:rPr lang="en-US" dirty="0">
                <a:solidFill>
                  <a:srgbClr val="00B0F0"/>
                </a:solidFill>
              </a:rPr>
              <a:t>Extensibility</a:t>
            </a:r>
          </a:p>
          <a:p>
            <a:pPr lvl="2"/>
            <a:r>
              <a:rPr lang="en-US" dirty="0">
                <a:solidFill>
                  <a:srgbClr val="00B0F0"/>
                </a:solidFill>
              </a:rPr>
              <a:t>Security </a:t>
            </a:r>
            <a:endParaRPr lang="en-US" dirty="0"/>
          </a:p>
          <a:p>
            <a:pPr marL="0" indent="0">
              <a:buNone/>
            </a:pPr>
            <a:endParaRPr lang="en-US" dirty="0"/>
          </a:p>
          <a:p>
            <a:r>
              <a:rPr lang="en-US" dirty="0"/>
              <a:t>Do you agree with the above assessment of PP?</a:t>
            </a:r>
          </a:p>
          <a:p>
            <a:endParaRPr lang="en-US" dirty="0"/>
          </a:p>
          <a:p>
            <a:pPr lvl="2"/>
            <a:endParaRPr lang="en-US" dirty="0"/>
          </a:p>
        </p:txBody>
      </p:sp>
    </p:spTree>
    <p:extLst>
      <p:ext uri="{BB962C8B-B14F-4D97-AF65-F5344CB8AC3E}">
        <p14:creationId xmlns:p14="http://schemas.microsoft.com/office/powerpoint/2010/main" val="2770003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p:txBody>
          <a:bodyPr/>
          <a:lstStyle/>
          <a:p>
            <a:r>
              <a:rPr lang="en-US" dirty="0">
                <a:solidFill>
                  <a:schemeClr val="tx1"/>
                </a:solidFill>
                <a:ea typeface="ＭＳ Ｐゴシック" pitchFamily="34" charset="-128"/>
              </a:rPr>
              <a:t>Motivation for OOP</a:t>
            </a:r>
          </a:p>
        </p:txBody>
      </p:sp>
      <p:sp>
        <p:nvSpPr>
          <p:cNvPr id="32770" name="Content Placeholder 2"/>
          <p:cNvSpPr>
            <a:spLocks noGrp="1"/>
          </p:cNvSpPr>
          <p:nvPr>
            <p:ph idx="1"/>
          </p:nvPr>
        </p:nvSpPr>
        <p:spPr>
          <a:xfrm>
            <a:off x="457200" y="1295400"/>
            <a:ext cx="8229600" cy="5181600"/>
          </a:xfrm>
        </p:spPr>
        <p:txBody>
          <a:bodyPr/>
          <a:lstStyle/>
          <a:p>
            <a:r>
              <a:rPr lang="en-US">
                <a:ea typeface="ＭＳ Ｐゴシック" pitchFamily="34" charset="-128"/>
              </a:rPr>
              <a:t>Real world connection</a:t>
            </a:r>
          </a:p>
          <a:p>
            <a:pPr lvl="1"/>
            <a:r>
              <a:rPr lang="en-US">
                <a:ea typeface="ＭＳ Ｐゴシック" pitchFamily="34" charset="-128"/>
              </a:rPr>
              <a:t>We build software to solve real world problems.</a:t>
            </a:r>
          </a:p>
          <a:p>
            <a:pPr lvl="1"/>
            <a:r>
              <a:rPr lang="en-US">
                <a:ea typeface="ＭＳ Ｐゴシック" pitchFamily="34" charset="-128"/>
              </a:rPr>
              <a:t>People have real world problems.</a:t>
            </a:r>
          </a:p>
          <a:p>
            <a:pPr lvl="1"/>
            <a:r>
              <a:rPr lang="en-US" i="1">
                <a:ea typeface="ＭＳ Ｐゴシック" pitchFamily="34" charset="-128"/>
              </a:rPr>
              <a:t>Therefore, we build software for </a:t>
            </a:r>
            <a:r>
              <a:rPr lang="en-US" i="1">
                <a:solidFill>
                  <a:srgbClr val="FF0000"/>
                </a:solidFill>
                <a:ea typeface="ＭＳ Ｐゴシック" pitchFamily="34" charset="-128"/>
              </a:rPr>
              <a:t>people</a:t>
            </a:r>
            <a:r>
              <a:rPr lang="en-US" i="1">
                <a:ea typeface="ＭＳ Ｐゴシック" pitchFamily="34" charset="-128"/>
              </a:rPr>
              <a:t>.</a:t>
            </a:r>
            <a:endParaRPr lang="en-US">
              <a:ea typeface="ＭＳ Ｐゴシック" pitchFamily="34" charset="-128"/>
            </a:endParaRPr>
          </a:p>
          <a:p>
            <a:r>
              <a:rPr lang="en-US">
                <a:ea typeface="ＭＳ Ｐゴシック" pitchFamily="34" charset="-128"/>
              </a:rPr>
              <a:t>Extensible</a:t>
            </a:r>
          </a:p>
          <a:p>
            <a:pPr lvl="1"/>
            <a:r>
              <a:rPr lang="en-US">
                <a:ea typeface="ＭＳ Ｐゴシック" pitchFamily="34" charset="-128"/>
              </a:rPr>
              <a:t>Good software not only solves immediate problems, but it can be maintained and modified to address the inevitable </a:t>
            </a:r>
            <a:r>
              <a:rPr lang="en-US">
                <a:solidFill>
                  <a:srgbClr val="FF0000"/>
                </a:solidFill>
                <a:ea typeface="ＭＳ Ｐゴシック" pitchFamily="34" charset="-128"/>
              </a:rPr>
              <a:t>changes</a:t>
            </a:r>
            <a:r>
              <a:rPr lang="en-US">
                <a:ea typeface="ＭＳ Ｐゴシック" pitchFamily="34" charset="-128"/>
              </a:rPr>
              <a:t> that the customer will want.</a:t>
            </a:r>
          </a:p>
          <a:p>
            <a:r>
              <a:rPr lang="en-US">
                <a:ea typeface="ＭＳ Ｐゴシック" pitchFamily="34" charset="-128"/>
              </a:rPr>
              <a:t>Secure</a:t>
            </a:r>
          </a:p>
          <a:p>
            <a:pPr lvl="1"/>
            <a:r>
              <a:rPr lang="en-US">
                <a:ea typeface="ＭＳ Ｐゴシック" pitchFamily="34" charset="-128"/>
              </a:rPr>
              <a:t>Exposing data to everywhere prevents the software from being the extensible good software. More importantly, it is not </a:t>
            </a:r>
            <a:r>
              <a:rPr lang="en-US">
                <a:solidFill>
                  <a:srgbClr val="FF0000"/>
                </a:solidFill>
                <a:ea typeface="ＭＳ Ｐゴシック" pitchFamily="34" charset="-128"/>
              </a:rPr>
              <a:t>secure</a:t>
            </a:r>
            <a:r>
              <a:rPr lang="en-US">
                <a:ea typeface="ＭＳ Ｐゴシック" pitchFamily="34" charset="-128"/>
              </a:rPr>
              <a:t>.</a:t>
            </a:r>
          </a:p>
          <a:p>
            <a:endParaRPr lang="en-US">
              <a:ea typeface="ＭＳ Ｐゴシック" pitchFamily="34" charset="-128"/>
            </a:endParaRPr>
          </a:p>
          <a:p>
            <a:endParaRPr lang="en-US">
              <a:ea typeface="ＭＳ Ｐゴシック" pitchFamily="34" charset="-128"/>
            </a:endParaRPr>
          </a:p>
          <a:p>
            <a:endParaRPr lang="en-US">
              <a:ea typeface="ＭＳ Ｐゴシック" pitchFamily="34" charset="-128"/>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p:txBody>
          <a:bodyPr/>
          <a:lstStyle/>
          <a:p>
            <a:r>
              <a:rPr lang="en-US" dirty="0">
                <a:solidFill>
                  <a:schemeClr val="accent4"/>
                </a:solidFill>
                <a:ea typeface="ＭＳ Ｐゴシック" pitchFamily="34" charset="-128"/>
              </a:rPr>
              <a:t>OOP</a:t>
            </a:r>
          </a:p>
        </p:txBody>
      </p:sp>
      <p:sp>
        <p:nvSpPr>
          <p:cNvPr id="34818" name="Content Placeholder 2"/>
          <p:cNvSpPr>
            <a:spLocks noGrp="1"/>
          </p:cNvSpPr>
          <p:nvPr>
            <p:ph idx="1"/>
          </p:nvPr>
        </p:nvSpPr>
        <p:spPr>
          <a:xfrm>
            <a:off x="457200" y="1295400"/>
            <a:ext cx="8229600" cy="5181600"/>
          </a:xfrm>
        </p:spPr>
        <p:txBody>
          <a:bodyPr/>
          <a:lstStyle/>
          <a:p>
            <a:r>
              <a:rPr lang="en-US" dirty="0">
                <a:ea typeface="ＭＳ Ｐゴシック" pitchFamily="34" charset="-128"/>
              </a:rPr>
              <a:t>A class is a combination of </a:t>
            </a:r>
            <a:r>
              <a:rPr lang="en-US" dirty="0">
                <a:solidFill>
                  <a:srgbClr val="FF0000"/>
                </a:solidFill>
                <a:ea typeface="ＭＳ Ｐゴシック" pitchFamily="34" charset="-128"/>
              </a:rPr>
              <a:t>state (properties)</a:t>
            </a:r>
            <a:r>
              <a:rPr lang="en-US" dirty="0">
                <a:ea typeface="ＭＳ Ｐゴシック" pitchFamily="34" charset="-128"/>
              </a:rPr>
              <a:t> and </a:t>
            </a:r>
            <a:r>
              <a:rPr lang="en-US" dirty="0">
                <a:solidFill>
                  <a:srgbClr val="FF0000"/>
                </a:solidFill>
                <a:ea typeface="ＭＳ Ｐゴシック" pitchFamily="34" charset="-128"/>
              </a:rPr>
              <a:t>behavior (methods)</a:t>
            </a:r>
          </a:p>
          <a:p>
            <a:r>
              <a:rPr lang="en-US" dirty="0">
                <a:ea typeface="ＭＳ Ｐゴシック" pitchFamily="34" charset="-128"/>
              </a:rPr>
              <a:t>An object is an instance of a class</a:t>
            </a:r>
          </a:p>
          <a:p>
            <a:endParaRPr lang="en-US" dirty="0">
              <a:ea typeface="ＭＳ Ｐゴシック" pitchFamily="34" charset="-128"/>
            </a:endParaRPr>
          </a:p>
          <a:p>
            <a:endParaRPr lang="en-US" dirty="0">
              <a:ea typeface="ＭＳ Ｐゴシック" pitchFamily="34" charset="-128"/>
            </a:endParaRPr>
          </a:p>
        </p:txBody>
      </p:sp>
      <p:pic>
        <p:nvPicPr>
          <p:cNvPr id="34819" name="Picture 3" descr="Objects" title="Figure"/>
          <p:cNvPicPr>
            <a:picLocks noChangeAspect="1"/>
          </p:cNvPicPr>
          <p:nvPr/>
        </p:nvPicPr>
        <p:blipFill>
          <a:blip r:embed="rId3" cstate="print"/>
          <a:srcRect/>
          <a:stretch>
            <a:fillRect/>
          </a:stretch>
        </p:blipFill>
        <p:spPr bwMode="auto">
          <a:xfrm>
            <a:off x="2286000" y="3208338"/>
            <a:ext cx="4572000" cy="2582862"/>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r>
              <a:rPr lang="en-US" sz="4000" dirty="0">
                <a:solidFill>
                  <a:schemeClr val="accent4"/>
                </a:solidFill>
                <a:ea typeface="ＭＳ Ｐゴシック" pitchFamily="34" charset="-128"/>
              </a:rPr>
              <a:t>OOP Connects Real World Objects</a:t>
            </a:r>
          </a:p>
        </p:txBody>
      </p:sp>
      <p:sp>
        <p:nvSpPr>
          <p:cNvPr id="36866" name="Content Placeholder 5"/>
          <p:cNvSpPr>
            <a:spLocks noGrp="1"/>
          </p:cNvSpPr>
          <p:nvPr>
            <p:ph idx="14"/>
          </p:nvPr>
        </p:nvSpPr>
        <p:spPr/>
        <p:txBody>
          <a:bodyPr/>
          <a:lstStyle/>
          <a:p>
            <a:r>
              <a:rPr lang="en-US" dirty="0">
                <a:ea typeface="ＭＳ Ｐゴシック" pitchFamily="34" charset="-128"/>
              </a:rPr>
              <a:t>An inheritance solution requires subclasses to represent each type of view</a:t>
            </a:r>
          </a:p>
        </p:txBody>
      </p:sp>
      <p:pic>
        <p:nvPicPr>
          <p:cNvPr id="36867" name="Picture 5" descr="Dog object" title="Figure"/>
          <p:cNvPicPr>
            <a:picLocks noChangeAspect="1"/>
          </p:cNvPicPr>
          <p:nvPr/>
        </p:nvPicPr>
        <p:blipFill>
          <a:blip r:embed="rId2" cstate="print"/>
          <a:srcRect/>
          <a:stretch>
            <a:fillRect/>
          </a:stretch>
        </p:blipFill>
        <p:spPr bwMode="auto">
          <a:xfrm>
            <a:off x="1600200" y="2174875"/>
            <a:ext cx="6248400" cy="4530725"/>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p:cNvSpPr>
            <a:spLocks noGrp="1"/>
          </p:cNvSpPr>
          <p:nvPr>
            <p:ph type="title"/>
          </p:nvPr>
        </p:nvSpPr>
        <p:spPr/>
        <p:txBody>
          <a:bodyPr/>
          <a:lstStyle/>
          <a:p>
            <a:r>
              <a:rPr lang="en-US" sz="4000">
                <a:ea typeface="ＭＳ Ｐゴシック" pitchFamily="34" charset="-128"/>
              </a:rPr>
              <a:t>OOP Connects Real World Objects</a:t>
            </a:r>
          </a:p>
        </p:txBody>
      </p:sp>
      <p:sp>
        <p:nvSpPr>
          <p:cNvPr id="37890" name="Content Placeholder 5"/>
          <p:cNvSpPr>
            <a:spLocks noGrp="1"/>
          </p:cNvSpPr>
          <p:nvPr>
            <p:ph idx="14"/>
          </p:nvPr>
        </p:nvSpPr>
        <p:spPr/>
        <p:txBody>
          <a:bodyPr/>
          <a:lstStyle/>
          <a:p>
            <a:r>
              <a:rPr lang="en-US">
                <a:ea typeface="ＭＳ Ｐゴシック" pitchFamily="34" charset="-128"/>
              </a:rPr>
              <a:t>An inheritance solution requires 15 subclasses to represent each type of view</a:t>
            </a:r>
          </a:p>
        </p:txBody>
      </p:sp>
      <p:pic>
        <p:nvPicPr>
          <p:cNvPr id="37891" name="Picture 3" descr="OO views" title="Figure"/>
          <p:cNvPicPr>
            <a:picLocks noChangeAspect="1"/>
          </p:cNvPicPr>
          <p:nvPr/>
        </p:nvPicPr>
        <p:blipFill>
          <a:blip r:embed="rId2" cstate="print"/>
          <a:srcRect/>
          <a:stretch>
            <a:fillRect/>
          </a:stretch>
        </p:blipFill>
        <p:spPr bwMode="auto">
          <a:xfrm>
            <a:off x="0" y="457200"/>
            <a:ext cx="9144000" cy="5932488"/>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1C0FD-1DB9-864D-89D0-2B27B42471B4}"/>
              </a:ext>
            </a:extLst>
          </p:cNvPr>
          <p:cNvSpPr>
            <a:spLocks noGrp="1"/>
          </p:cNvSpPr>
          <p:nvPr>
            <p:ph type="title"/>
          </p:nvPr>
        </p:nvSpPr>
        <p:spPr/>
        <p:txBody>
          <a:bodyPr/>
          <a:lstStyle/>
          <a:p>
            <a:r>
              <a:rPr lang="en-US" dirty="0">
                <a:solidFill>
                  <a:srgbClr val="FF0000"/>
                </a:solidFill>
              </a:rPr>
              <a:t>Activity  </a:t>
            </a:r>
          </a:p>
        </p:txBody>
      </p:sp>
      <p:sp>
        <p:nvSpPr>
          <p:cNvPr id="3" name="Content Placeholder 2">
            <a:extLst>
              <a:ext uri="{FF2B5EF4-FFF2-40B4-BE49-F238E27FC236}">
                <a16:creationId xmlns:a16="http://schemas.microsoft.com/office/drawing/2014/main" id="{72A03DDE-1FD8-6A42-806A-A06907D011A4}"/>
              </a:ext>
            </a:extLst>
          </p:cNvPr>
          <p:cNvSpPr>
            <a:spLocks noGrp="1"/>
          </p:cNvSpPr>
          <p:nvPr>
            <p:ph idx="1"/>
          </p:nvPr>
        </p:nvSpPr>
        <p:spPr>
          <a:xfrm>
            <a:off x="457200" y="1295400"/>
            <a:ext cx="8229600" cy="5410200"/>
          </a:xfrm>
        </p:spPr>
        <p:txBody>
          <a:bodyPr/>
          <a:lstStyle/>
          <a:p>
            <a:pPr marL="0" indent="0">
              <a:buNone/>
            </a:pPr>
            <a:endParaRPr lang="en-US" sz="2000" dirty="0"/>
          </a:p>
          <a:p>
            <a:r>
              <a:rPr lang="en-US" dirty="0"/>
              <a:t>True or False</a:t>
            </a:r>
          </a:p>
          <a:p>
            <a:pPr lvl="1"/>
            <a:r>
              <a:rPr lang="en-US" dirty="0"/>
              <a:t>A C program is not an object-oriented program.</a:t>
            </a:r>
          </a:p>
          <a:p>
            <a:pPr lvl="1"/>
            <a:r>
              <a:rPr lang="en-US" dirty="0"/>
              <a:t>A C++ program is always an object-oriented program.</a:t>
            </a:r>
          </a:p>
          <a:p>
            <a:pPr lvl="1"/>
            <a:r>
              <a:rPr lang="en-US" dirty="0"/>
              <a:t>I can write an object-oriented program in C++.</a:t>
            </a:r>
          </a:p>
          <a:p>
            <a:pPr marL="344487" lvl="1" indent="0">
              <a:buNone/>
            </a:pPr>
            <a:endParaRPr lang="en-US" dirty="0"/>
          </a:p>
          <a:p>
            <a:pPr marL="474662" indent="-457200"/>
            <a:r>
              <a:rPr lang="en-US" dirty="0"/>
              <a:t>Name three OOP languages</a:t>
            </a:r>
          </a:p>
          <a:p>
            <a:pPr marL="0" indent="0">
              <a:buNone/>
            </a:pPr>
            <a:endParaRPr lang="en-US" sz="2000" dirty="0">
              <a:solidFill>
                <a:srgbClr val="00B050"/>
              </a:solidFill>
            </a:endParaRPr>
          </a:p>
          <a:p>
            <a:pPr marL="0" indent="0">
              <a:buNone/>
            </a:pPr>
            <a:r>
              <a:rPr lang="en-US" sz="2000" dirty="0">
                <a:solidFill>
                  <a:srgbClr val="00B050"/>
                </a:solidFill>
              </a:rPr>
              <a:t> </a:t>
            </a:r>
          </a:p>
          <a:p>
            <a:r>
              <a:rPr lang="en-US" dirty="0"/>
              <a:t>Name three PP languages</a:t>
            </a:r>
          </a:p>
          <a:p>
            <a:endParaRPr lang="en-US" dirty="0"/>
          </a:p>
          <a:p>
            <a:endParaRPr lang="en-US" dirty="0"/>
          </a:p>
        </p:txBody>
      </p:sp>
    </p:spTree>
    <p:extLst>
      <p:ext uri="{BB962C8B-B14F-4D97-AF65-F5344CB8AC3E}">
        <p14:creationId xmlns:p14="http://schemas.microsoft.com/office/powerpoint/2010/main" val="1627629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EE767-8D66-3C44-BE59-334F4378F1DB}"/>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E62A511D-1AAA-494B-AFF0-9A1E987295FF}"/>
              </a:ext>
            </a:extLst>
          </p:cNvPr>
          <p:cNvSpPr>
            <a:spLocks noGrp="1"/>
          </p:cNvSpPr>
          <p:nvPr>
            <p:ph idx="1"/>
          </p:nvPr>
        </p:nvSpPr>
        <p:spPr/>
        <p:txBody>
          <a:bodyPr/>
          <a:lstStyle/>
          <a:p>
            <a:r>
              <a:rPr lang="en-US" dirty="0">
                <a:solidFill>
                  <a:srgbClr val="FF0000"/>
                </a:solidFill>
              </a:rPr>
              <a:t>Activity</a:t>
            </a:r>
          </a:p>
          <a:p>
            <a:pPr marL="0" indent="0">
              <a:buNone/>
            </a:pPr>
            <a:endParaRPr lang="en-US" dirty="0">
              <a:solidFill>
                <a:srgbClr val="FF0000"/>
              </a:solidFill>
            </a:endParaRPr>
          </a:p>
          <a:p>
            <a:pPr lvl="1"/>
            <a:r>
              <a:rPr lang="en-US" dirty="0"/>
              <a:t>What are classes?</a:t>
            </a:r>
          </a:p>
          <a:p>
            <a:pPr lvl="1"/>
            <a:endParaRPr lang="en-US" dirty="0"/>
          </a:p>
          <a:p>
            <a:pPr lvl="1"/>
            <a:r>
              <a:rPr lang="en-US" dirty="0"/>
              <a:t>What are objects?</a:t>
            </a:r>
          </a:p>
          <a:p>
            <a:pPr lvl="1"/>
            <a:endParaRPr lang="en-US" dirty="0"/>
          </a:p>
          <a:p>
            <a:pPr lvl="1"/>
            <a:r>
              <a:rPr lang="en-US" dirty="0"/>
              <a:t>What kind of </a:t>
            </a:r>
            <a:r>
              <a:rPr lang="en-US" dirty="0">
                <a:solidFill>
                  <a:srgbClr val="00B0F0"/>
                </a:solidFill>
              </a:rPr>
              <a:t>abstraction </a:t>
            </a:r>
            <a:r>
              <a:rPr lang="en-US" dirty="0"/>
              <a:t>that OOP promotes?</a:t>
            </a:r>
          </a:p>
        </p:txBody>
      </p:sp>
    </p:spTree>
    <p:extLst>
      <p:ext uri="{BB962C8B-B14F-4D97-AF65-F5344CB8AC3E}">
        <p14:creationId xmlns:p14="http://schemas.microsoft.com/office/powerpoint/2010/main" val="33798845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p:txBody>
          <a:bodyPr/>
          <a:lstStyle/>
          <a:p>
            <a:r>
              <a:rPr lang="en-US" sz="4000" dirty="0">
                <a:solidFill>
                  <a:schemeClr val="tx1"/>
                </a:solidFill>
                <a:ea typeface="ＭＳ Ｐゴシック" pitchFamily="34" charset="-128"/>
              </a:rPr>
              <a:t>OOP Encapsulates Data</a:t>
            </a:r>
          </a:p>
        </p:txBody>
      </p:sp>
      <p:sp>
        <p:nvSpPr>
          <p:cNvPr id="38914" name="Content Placeholder 5"/>
          <p:cNvSpPr>
            <a:spLocks noGrp="1"/>
          </p:cNvSpPr>
          <p:nvPr>
            <p:ph idx="14"/>
          </p:nvPr>
        </p:nvSpPr>
        <p:spPr/>
        <p:txBody>
          <a:bodyPr/>
          <a:lstStyle/>
          <a:p>
            <a:r>
              <a:rPr lang="en-US">
                <a:ea typeface="ＭＳ Ｐゴシック" pitchFamily="34" charset="-128"/>
              </a:rPr>
              <a:t>The ability of an object to </a:t>
            </a:r>
            <a:r>
              <a:rPr lang="en-US">
                <a:solidFill>
                  <a:srgbClr val="CC3300"/>
                </a:solidFill>
                <a:ea typeface="ＭＳ Ｐゴシック" pitchFamily="34" charset="-128"/>
              </a:rPr>
              <a:t>hide</a:t>
            </a:r>
            <a:r>
              <a:rPr lang="en-US">
                <a:ea typeface="ＭＳ Ｐゴシック" pitchFamily="34" charset="-128"/>
              </a:rPr>
              <a:t> its data and methods from the rest of the world</a:t>
            </a:r>
          </a:p>
        </p:txBody>
      </p:sp>
      <p:pic>
        <p:nvPicPr>
          <p:cNvPr id="38915" name="Picture 1"/>
          <p:cNvPicPr>
            <a:picLocks noChangeAspect="1"/>
          </p:cNvPicPr>
          <p:nvPr/>
        </p:nvPicPr>
        <p:blipFill>
          <a:blip r:embed="rId2" cstate="print"/>
          <a:srcRect/>
          <a:stretch>
            <a:fillRect/>
          </a:stretch>
        </p:blipFill>
        <p:spPr bwMode="auto">
          <a:xfrm>
            <a:off x="304800" y="3352800"/>
            <a:ext cx="4841875" cy="2209800"/>
          </a:xfrm>
          <a:prstGeom prst="rect">
            <a:avLst/>
          </a:prstGeom>
          <a:noFill/>
          <a:ln w="9525">
            <a:noFill/>
            <a:miter lim="800000"/>
            <a:headEnd/>
            <a:tailEnd/>
          </a:ln>
        </p:spPr>
      </p:pic>
      <p:pic>
        <p:nvPicPr>
          <p:cNvPr id="38916" name="Picture 2"/>
          <p:cNvPicPr>
            <a:picLocks noChangeAspect="1"/>
          </p:cNvPicPr>
          <p:nvPr/>
        </p:nvPicPr>
        <p:blipFill>
          <a:blip r:embed="rId3" cstate="print"/>
          <a:srcRect/>
          <a:stretch>
            <a:fillRect/>
          </a:stretch>
        </p:blipFill>
        <p:spPr bwMode="auto">
          <a:xfrm>
            <a:off x="4841875" y="2514600"/>
            <a:ext cx="4073525" cy="2971800"/>
          </a:xfrm>
          <a:prstGeom prst="rect">
            <a:avLst/>
          </a:prstGeom>
          <a:noFill/>
          <a:ln w="9525">
            <a:noFill/>
            <a:miter lim="800000"/>
            <a:headEnd/>
            <a:tailEnd/>
          </a:ln>
        </p:spPr>
      </p:pic>
      <p:sp>
        <p:nvSpPr>
          <p:cNvPr id="38917" name="TextBox 3"/>
          <p:cNvSpPr txBox="1">
            <a:spLocks noChangeArrowheads="1"/>
          </p:cNvSpPr>
          <p:nvPr/>
        </p:nvSpPr>
        <p:spPr bwMode="auto">
          <a:xfrm>
            <a:off x="1219200" y="5368925"/>
            <a:ext cx="2992438" cy="346075"/>
          </a:xfrm>
          <a:prstGeom prst="rect">
            <a:avLst/>
          </a:prstGeom>
          <a:noFill/>
          <a:ln w="9525">
            <a:noFill/>
            <a:miter lim="800000"/>
            <a:headEnd/>
            <a:tailEnd/>
          </a:ln>
        </p:spPr>
        <p:txBody>
          <a:bodyPr wrap="none">
            <a:spAutoFit/>
          </a:bodyPr>
          <a:lstStyle/>
          <a:p>
            <a:pPr>
              <a:buFont typeface="Wingdings" pitchFamily="2" charset="2"/>
              <a:buNone/>
            </a:pPr>
            <a:r>
              <a:rPr lang="en-US"/>
              <a:t>PP shares the data globally</a:t>
            </a:r>
          </a:p>
        </p:txBody>
      </p:sp>
      <p:sp>
        <p:nvSpPr>
          <p:cNvPr id="38918" name="TextBox 8"/>
          <p:cNvSpPr txBox="1">
            <a:spLocks noChangeArrowheads="1"/>
          </p:cNvSpPr>
          <p:nvPr/>
        </p:nvSpPr>
        <p:spPr bwMode="auto">
          <a:xfrm>
            <a:off x="5181600" y="5392738"/>
            <a:ext cx="3557588" cy="381000"/>
          </a:xfrm>
          <a:prstGeom prst="rect">
            <a:avLst/>
          </a:prstGeom>
          <a:noFill/>
          <a:ln w="9525">
            <a:noFill/>
            <a:miter lim="800000"/>
            <a:headEnd/>
            <a:tailEnd/>
          </a:ln>
        </p:spPr>
        <p:txBody>
          <a:bodyPr wrap="none">
            <a:spAutoFit/>
          </a:bodyPr>
          <a:lstStyle/>
          <a:p>
            <a:pPr>
              <a:buFont typeface="Wingdings" pitchFamily="2" charset="2"/>
              <a:buNone/>
            </a:pPr>
            <a:r>
              <a:rPr lang="en-US"/>
              <a:t>OOP encapsulates data privately</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p:txBody>
          <a:bodyPr/>
          <a:lstStyle/>
          <a:p>
            <a:r>
              <a:rPr lang="en-US" sz="4000" dirty="0">
                <a:solidFill>
                  <a:schemeClr val="tx1"/>
                </a:solidFill>
                <a:ea typeface="ＭＳ Ｐゴシック" pitchFamily="34" charset="-128"/>
              </a:rPr>
              <a:t>OOP Supports Better Modularity</a:t>
            </a:r>
          </a:p>
        </p:txBody>
      </p:sp>
      <p:sp>
        <p:nvSpPr>
          <p:cNvPr id="39938" name="Content Placeholder 5"/>
          <p:cNvSpPr>
            <a:spLocks noGrp="1"/>
          </p:cNvSpPr>
          <p:nvPr>
            <p:ph idx="14"/>
          </p:nvPr>
        </p:nvSpPr>
        <p:spPr>
          <a:xfrm>
            <a:off x="457200" y="1108075"/>
            <a:ext cx="8229600" cy="2168525"/>
          </a:xfrm>
        </p:spPr>
        <p:txBody>
          <a:bodyPr/>
          <a:lstStyle/>
          <a:p>
            <a:r>
              <a:rPr lang="en-US">
                <a:ea typeface="ＭＳ Ｐゴシック" pitchFamily="34" charset="-128"/>
              </a:rPr>
              <a:t>The source code for a class can be written and maintained independently of the source code for other classes </a:t>
            </a:r>
          </a:p>
          <a:p>
            <a:r>
              <a:rPr lang="en-US">
                <a:ea typeface="ＭＳ Ｐゴシック" pitchFamily="34" charset="-128"/>
              </a:rPr>
              <a:t>Once created, an object can be easily passed around inside the system</a:t>
            </a:r>
          </a:p>
        </p:txBody>
      </p:sp>
      <p:pic>
        <p:nvPicPr>
          <p:cNvPr id="2" name="Picture 1" descr="Real world modularity" title="Figure"/>
          <p:cNvPicPr>
            <a:picLocks noChangeAspect="1"/>
          </p:cNvPicPr>
          <p:nvPr/>
        </p:nvPicPr>
        <p:blipFill>
          <a:blip r:embed="rId2" cstate="print"/>
          <a:srcRect/>
          <a:stretch>
            <a:fillRect/>
          </a:stretch>
        </p:blipFill>
        <p:spPr bwMode="auto">
          <a:xfrm>
            <a:off x="3657600" y="3303588"/>
            <a:ext cx="4889500" cy="3249612"/>
          </a:xfrm>
          <a:prstGeom prst="rect">
            <a:avLst/>
          </a:prstGeom>
          <a:noFill/>
          <a:ln w="38100" cap="sq">
            <a:solidFill>
              <a:srgbClr val="000000"/>
            </a:solidFill>
            <a:miter lim="800000"/>
            <a:headEnd/>
            <a:tailEnd/>
          </a:ln>
          <a:effectLst>
            <a:outerShdw dist="38100" dir="2700000" algn="tl" rotWithShape="0">
              <a:srgbClr val="808080">
                <a:alpha val="42999"/>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p:cNvSpPr>
          <p:nvPr>
            <p:ph type="title"/>
          </p:nvPr>
        </p:nvSpPr>
        <p:spPr/>
        <p:txBody>
          <a:bodyPr/>
          <a:lstStyle/>
          <a:p>
            <a:r>
              <a:rPr lang="en-US" sz="4000" dirty="0">
                <a:solidFill>
                  <a:schemeClr val="tx1"/>
                </a:solidFill>
                <a:ea typeface="ＭＳ Ｐゴシック" pitchFamily="34" charset="-128"/>
              </a:rPr>
              <a:t>OOP Improves Reuse and Extensibility</a:t>
            </a:r>
          </a:p>
        </p:txBody>
      </p:sp>
      <p:sp>
        <p:nvSpPr>
          <p:cNvPr id="40962" name="Content Placeholder 2"/>
          <p:cNvSpPr>
            <a:spLocks noGrp="1"/>
          </p:cNvSpPr>
          <p:nvPr>
            <p:ph idx="14"/>
          </p:nvPr>
        </p:nvSpPr>
        <p:spPr>
          <a:xfrm>
            <a:off x="457200" y="1108075"/>
            <a:ext cx="8229600" cy="2397125"/>
          </a:xfrm>
        </p:spPr>
        <p:txBody>
          <a:bodyPr/>
          <a:lstStyle/>
          <a:p>
            <a:r>
              <a:rPr lang="en-US" dirty="0">
                <a:ea typeface="ＭＳ Ｐゴシック" pitchFamily="34" charset="-128"/>
              </a:rPr>
              <a:t>If a class already exists, you can use objects from that class in your program. </a:t>
            </a:r>
          </a:p>
          <a:p>
            <a:r>
              <a:rPr lang="en-US" dirty="0">
                <a:ea typeface="ＭＳ Ｐゴシック" pitchFamily="34" charset="-128"/>
              </a:rPr>
              <a:t>Object oriented programming languages allow classes to inherit commonly used state and behavior from other classes</a:t>
            </a:r>
          </a:p>
        </p:txBody>
      </p:sp>
      <p:pic>
        <p:nvPicPr>
          <p:cNvPr id="2" name="Picture 1" descr="reuse components" title="Figure"/>
          <p:cNvPicPr>
            <a:picLocks noChangeAspect="1"/>
          </p:cNvPicPr>
          <p:nvPr/>
        </p:nvPicPr>
        <p:blipFill>
          <a:blip r:embed="rId2" cstate="print"/>
          <a:stretch>
            <a:fillRect/>
          </a:stretch>
        </p:blipFill>
        <p:spPr>
          <a:xfrm>
            <a:off x="4114799" y="3505200"/>
            <a:ext cx="4475603" cy="2971800"/>
          </a:xfrm>
          <a:prstGeom prst="rect">
            <a:avLst/>
          </a:prstGeom>
          <a:ln>
            <a:noFill/>
          </a:ln>
          <a:effectLst>
            <a:softEdge rad="112500"/>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5" name="Picture 1"/>
          <p:cNvPicPr>
            <a:picLocks noChangeAspect="1"/>
          </p:cNvPicPr>
          <p:nvPr/>
        </p:nvPicPr>
        <p:blipFill>
          <a:blip r:embed="rId2" cstate="print"/>
          <a:srcRect/>
          <a:stretch>
            <a:fillRect/>
          </a:stretch>
        </p:blipFill>
        <p:spPr bwMode="auto">
          <a:xfrm>
            <a:off x="2819400" y="3943350"/>
            <a:ext cx="2362200" cy="1771650"/>
          </a:xfrm>
          <a:prstGeom prst="rect">
            <a:avLst/>
          </a:prstGeom>
          <a:noFill/>
          <a:ln w="9525">
            <a:noFill/>
            <a:miter lim="800000"/>
            <a:headEnd/>
            <a:tailEnd/>
          </a:ln>
        </p:spPr>
      </p:pic>
      <p:pic>
        <p:nvPicPr>
          <p:cNvPr id="41986" name="Picture 4" descr="Java not equal OOP" title="Figure"/>
          <p:cNvPicPr>
            <a:picLocks noChangeAspect="1"/>
          </p:cNvPicPr>
          <p:nvPr/>
        </p:nvPicPr>
        <p:blipFill>
          <a:blip r:embed="rId3" cstate="print"/>
          <a:srcRect/>
          <a:stretch>
            <a:fillRect/>
          </a:stretch>
        </p:blipFill>
        <p:spPr bwMode="auto">
          <a:xfrm>
            <a:off x="4057650" y="4038600"/>
            <a:ext cx="2571750" cy="1928813"/>
          </a:xfrm>
          <a:prstGeom prst="rect">
            <a:avLst/>
          </a:prstGeom>
          <a:noFill/>
          <a:ln w="9525">
            <a:noFill/>
            <a:miter lim="800000"/>
            <a:headEnd/>
            <a:tailEnd/>
          </a:ln>
        </p:spPr>
      </p:pic>
      <p:sp>
        <p:nvSpPr>
          <p:cNvPr id="41987" name="Title 1"/>
          <p:cNvSpPr>
            <a:spLocks noGrp="1"/>
          </p:cNvSpPr>
          <p:nvPr>
            <p:ph type="title"/>
          </p:nvPr>
        </p:nvSpPr>
        <p:spPr/>
        <p:txBody>
          <a:bodyPr/>
          <a:lstStyle/>
          <a:p>
            <a:r>
              <a:rPr lang="en-US" dirty="0">
                <a:solidFill>
                  <a:schemeClr val="tx1"/>
                </a:solidFill>
                <a:ea typeface="ＭＳ Ｐゴシック" pitchFamily="34" charset="-128"/>
              </a:rPr>
              <a:t>Using Java Doesn</a:t>
            </a:r>
            <a:r>
              <a:rPr lang="en-US" altLang="en-US" dirty="0">
                <a:solidFill>
                  <a:schemeClr val="tx1"/>
                </a:solidFill>
                <a:ea typeface="ＭＳ Ｐゴシック" pitchFamily="34" charset="-128"/>
              </a:rPr>
              <a:t>’</a:t>
            </a:r>
            <a:r>
              <a:rPr lang="en-US" dirty="0">
                <a:solidFill>
                  <a:schemeClr val="tx1"/>
                </a:solidFill>
                <a:ea typeface="ＭＳ Ｐゴシック" pitchFamily="34" charset="-128"/>
              </a:rPr>
              <a:t>t Mean Using OOP</a:t>
            </a:r>
          </a:p>
        </p:txBody>
      </p:sp>
      <p:sp>
        <p:nvSpPr>
          <p:cNvPr id="41988" name="Content Placeholder 2"/>
          <p:cNvSpPr>
            <a:spLocks noGrp="1"/>
          </p:cNvSpPr>
          <p:nvPr>
            <p:ph idx="1"/>
          </p:nvPr>
        </p:nvSpPr>
        <p:spPr>
          <a:xfrm>
            <a:off x="457200" y="1108075"/>
            <a:ext cx="8229600" cy="3006725"/>
          </a:xfrm>
        </p:spPr>
        <p:txBody>
          <a:bodyPr/>
          <a:lstStyle/>
          <a:p>
            <a:r>
              <a:rPr lang="en-US">
                <a:ea typeface="ＭＳ Ｐゴシック" pitchFamily="34" charset="-128"/>
              </a:rPr>
              <a:t>Using OOP means:</a:t>
            </a:r>
          </a:p>
          <a:p>
            <a:pPr lvl="1">
              <a:buFont typeface="Wingdings 2" pitchFamily="18" charset="2"/>
              <a:buChar char=""/>
            </a:pPr>
            <a:r>
              <a:rPr lang="en-US">
                <a:ea typeface="ＭＳ Ｐゴシック" pitchFamily="34" charset="-128"/>
              </a:rPr>
              <a:t>Data encapsulation</a:t>
            </a:r>
          </a:p>
          <a:p>
            <a:pPr lvl="1">
              <a:buFont typeface="Wingdings 2" pitchFamily="18" charset="2"/>
              <a:buChar char=""/>
            </a:pPr>
            <a:r>
              <a:rPr lang="en-US">
                <a:ea typeface="ＭＳ Ｐゴシック" pitchFamily="34" charset="-128"/>
              </a:rPr>
              <a:t>Information Hiding</a:t>
            </a:r>
          </a:p>
          <a:p>
            <a:pPr lvl="1">
              <a:buFont typeface="Wingdings 2" pitchFamily="18" charset="2"/>
              <a:buChar char=""/>
            </a:pPr>
            <a:r>
              <a:rPr lang="en-US">
                <a:ea typeface="ＭＳ Ｐゴシック" pitchFamily="34" charset="-128"/>
              </a:rPr>
              <a:t>Model problems using objects</a:t>
            </a:r>
          </a:p>
          <a:p>
            <a:pPr lvl="1">
              <a:buFont typeface="Wingdings 2" pitchFamily="18" charset="2"/>
              <a:buChar char=""/>
            </a:pPr>
            <a:r>
              <a:rPr lang="en-US">
                <a:ea typeface="ＭＳ Ｐゴシック" pitchFamily="34" charset="-128"/>
              </a:rPr>
              <a:t>Polymorphism</a:t>
            </a:r>
          </a:p>
        </p:txBody>
      </p:sp>
      <p:pic>
        <p:nvPicPr>
          <p:cNvPr id="41989" name="Picture 2"/>
          <p:cNvPicPr>
            <a:picLocks noChangeAspect="1"/>
          </p:cNvPicPr>
          <p:nvPr/>
        </p:nvPicPr>
        <p:blipFill>
          <a:blip r:embed="rId4" cstate="print"/>
          <a:srcRect/>
          <a:stretch>
            <a:fillRect/>
          </a:stretch>
        </p:blipFill>
        <p:spPr bwMode="auto">
          <a:xfrm>
            <a:off x="6096000" y="4114800"/>
            <a:ext cx="2286000" cy="1520825"/>
          </a:xfrm>
          <a:prstGeom prst="rect">
            <a:avLst/>
          </a:prstGeom>
          <a:noFill/>
          <a:ln w="9525">
            <a:noFill/>
            <a:miter lim="800000"/>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p:cNvSpPr>
            <a:spLocks noGrp="1"/>
          </p:cNvSpPr>
          <p:nvPr>
            <p:ph type="title"/>
          </p:nvPr>
        </p:nvSpPr>
        <p:spPr/>
        <p:txBody>
          <a:bodyPr/>
          <a:lstStyle/>
          <a:p>
            <a:r>
              <a:rPr lang="en-US" dirty="0">
                <a:solidFill>
                  <a:schemeClr val="tx1"/>
                </a:solidFill>
                <a:ea typeface="ＭＳ Ｐゴシック" pitchFamily="34" charset="-128"/>
              </a:rPr>
              <a:t>Disadvantages of OOP</a:t>
            </a:r>
          </a:p>
        </p:txBody>
      </p:sp>
      <p:pic>
        <p:nvPicPr>
          <p:cNvPr id="43010" name="Picture 3" descr="Dijkstra statement on OOP" title="Figure"/>
          <p:cNvPicPr>
            <a:picLocks noChangeAspect="1"/>
          </p:cNvPicPr>
          <p:nvPr/>
        </p:nvPicPr>
        <p:blipFill>
          <a:blip r:embed="rId2" cstate="print"/>
          <a:srcRect/>
          <a:stretch>
            <a:fillRect/>
          </a:stretch>
        </p:blipFill>
        <p:spPr bwMode="auto">
          <a:xfrm>
            <a:off x="685800" y="1905000"/>
            <a:ext cx="7924800" cy="3729038"/>
          </a:xfrm>
          <a:prstGeom prst="rect">
            <a:avLst/>
          </a:prstGeom>
          <a:noFill/>
          <a:ln w="9525">
            <a:noFill/>
            <a:miter lim="800000"/>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p:cNvSpPr>
            <a:spLocks noGrp="1"/>
          </p:cNvSpPr>
          <p:nvPr>
            <p:ph type="title"/>
          </p:nvPr>
        </p:nvSpPr>
        <p:spPr/>
        <p:txBody>
          <a:bodyPr/>
          <a:lstStyle/>
          <a:p>
            <a:r>
              <a:rPr lang="en-US" dirty="0">
                <a:solidFill>
                  <a:schemeClr val="tx1"/>
                </a:solidFill>
                <a:ea typeface="ＭＳ Ｐゴシック" pitchFamily="34" charset="-128"/>
              </a:rPr>
              <a:t>Disadvantages of OOP</a:t>
            </a:r>
          </a:p>
        </p:txBody>
      </p:sp>
      <p:sp>
        <p:nvSpPr>
          <p:cNvPr id="44034" name="Content Placeholder 4"/>
          <p:cNvSpPr>
            <a:spLocks noGrp="1"/>
          </p:cNvSpPr>
          <p:nvPr>
            <p:ph idx="1"/>
          </p:nvPr>
        </p:nvSpPr>
        <p:spPr/>
        <p:txBody>
          <a:bodyPr/>
          <a:lstStyle/>
          <a:p>
            <a:r>
              <a:rPr lang="en-US">
                <a:ea typeface="ＭＳ Ｐゴシック" pitchFamily="34" charset="-128"/>
              </a:rPr>
              <a:t>Not every problem can be considered as objects</a:t>
            </a:r>
          </a:p>
          <a:p>
            <a:pPr lvl="1"/>
            <a:r>
              <a:rPr lang="en-US">
                <a:ea typeface="ＭＳ Ｐゴシック" pitchFamily="34" charset="-128"/>
              </a:rPr>
              <a:t>e.g., Procedure is not an object</a:t>
            </a:r>
          </a:p>
          <a:p>
            <a:pPr algn="l"/>
            <a:r>
              <a:rPr lang="en-US">
                <a:ea typeface="ＭＳ Ｐゴシック" pitchFamily="34" charset="-128"/>
              </a:rPr>
              <a:t>Steep learning curve </a:t>
            </a:r>
          </a:p>
          <a:p>
            <a:pPr lvl="1" algn="l"/>
            <a:r>
              <a:rPr lang="en-US">
                <a:ea typeface="ＭＳ Ｐゴシック" pitchFamily="34" charset="-128"/>
              </a:rPr>
              <a:t>PP (Top-down) is more straightforward for us to think</a:t>
            </a:r>
          </a:p>
          <a:p>
            <a:pPr algn="l"/>
            <a:r>
              <a:rPr lang="en-US">
                <a:ea typeface="ＭＳ Ｐゴシック" pitchFamily="34" charset="-128"/>
              </a:rPr>
              <a:t>Large program size</a:t>
            </a:r>
          </a:p>
          <a:p>
            <a:pPr algn="l"/>
            <a:r>
              <a:rPr lang="en-US">
                <a:ea typeface="ＭＳ Ｐゴシック" pitchFamily="34" charset="-128"/>
              </a:rPr>
              <a:t>Slower programs / Less efficient</a:t>
            </a:r>
          </a:p>
          <a:p>
            <a:pPr lvl="1" algn="l"/>
            <a:endParaRPr lang="en-US">
              <a:ea typeface="ＭＳ Ｐゴシック" pitchFamily="34" charset="-128"/>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p:txBody>
          <a:bodyPr/>
          <a:lstStyle/>
          <a:p>
            <a:r>
              <a:rPr lang="en-US" dirty="0">
                <a:solidFill>
                  <a:schemeClr val="tx1"/>
                </a:solidFill>
                <a:ea typeface="ＭＳ Ｐゴシック" pitchFamily="34" charset="-128"/>
              </a:rPr>
              <a:t>Level of Abstraction</a:t>
            </a:r>
          </a:p>
        </p:txBody>
      </p:sp>
      <p:pic>
        <p:nvPicPr>
          <p:cNvPr id="45058" name="Picture 9" descr="Hardware/Software abstraction" title="Figure"/>
          <p:cNvPicPr>
            <a:picLocks noChangeAspect="1"/>
          </p:cNvPicPr>
          <p:nvPr/>
        </p:nvPicPr>
        <p:blipFill>
          <a:blip r:embed="rId2" cstate="print"/>
          <a:srcRect/>
          <a:stretch>
            <a:fillRect/>
          </a:stretch>
        </p:blipFill>
        <p:spPr bwMode="auto">
          <a:xfrm>
            <a:off x="1219200" y="2057400"/>
            <a:ext cx="4556125" cy="3581400"/>
          </a:xfrm>
          <a:prstGeom prst="rect">
            <a:avLst/>
          </a:prstGeom>
          <a:noFill/>
          <a:ln w="9525">
            <a:noFill/>
            <a:miter lim="800000"/>
            <a:headEnd/>
            <a:tailEnd/>
          </a:ln>
        </p:spPr>
      </p:pic>
      <p:pic>
        <p:nvPicPr>
          <p:cNvPr id="45059" name="Picture 10" descr="Circuit board" title="Picture"/>
          <p:cNvPicPr>
            <a:picLocks noChangeAspect="1"/>
          </p:cNvPicPr>
          <p:nvPr/>
        </p:nvPicPr>
        <p:blipFill>
          <a:blip r:embed="rId3" cstate="print"/>
          <a:srcRect/>
          <a:stretch>
            <a:fillRect/>
          </a:stretch>
        </p:blipFill>
        <p:spPr bwMode="auto">
          <a:xfrm>
            <a:off x="6243638" y="4800600"/>
            <a:ext cx="1757362" cy="1752600"/>
          </a:xfrm>
          <a:prstGeom prst="rect">
            <a:avLst/>
          </a:prstGeom>
          <a:noFill/>
          <a:ln w="9525">
            <a:noFill/>
            <a:miter lim="800000"/>
            <a:headEnd/>
            <a:tailEnd/>
          </a:ln>
        </p:spPr>
      </p:pic>
      <p:pic>
        <p:nvPicPr>
          <p:cNvPr id="45060" name="Picture 11" descr="City view" title="Picture"/>
          <p:cNvPicPr>
            <a:picLocks noChangeAspect="1"/>
          </p:cNvPicPr>
          <p:nvPr/>
        </p:nvPicPr>
        <p:blipFill>
          <a:blip r:embed="rId4" cstate="print"/>
          <a:srcRect/>
          <a:stretch>
            <a:fillRect/>
          </a:stretch>
        </p:blipFill>
        <p:spPr bwMode="auto">
          <a:xfrm>
            <a:off x="5562600" y="1143000"/>
            <a:ext cx="2743200" cy="1714500"/>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8A947-DD44-584C-8FED-7B916A48962E}"/>
              </a:ext>
            </a:extLst>
          </p:cNvPr>
          <p:cNvSpPr>
            <a:spLocks noGrp="1"/>
          </p:cNvSpPr>
          <p:nvPr>
            <p:ph type="title"/>
          </p:nvPr>
        </p:nvSpPr>
        <p:spPr/>
        <p:txBody>
          <a:bodyPr/>
          <a:lstStyle/>
          <a:p>
            <a:r>
              <a:rPr lang="en-US" dirty="0">
                <a:solidFill>
                  <a:srgbClr val="FF0000"/>
                </a:solidFill>
              </a:rPr>
              <a:t> Activity</a:t>
            </a:r>
          </a:p>
        </p:txBody>
      </p:sp>
      <p:sp>
        <p:nvSpPr>
          <p:cNvPr id="3" name="Content Placeholder 2">
            <a:extLst>
              <a:ext uri="{FF2B5EF4-FFF2-40B4-BE49-F238E27FC236}">
                <a16:creationId xmlns:a16="http://schemas.microsoft.com/office/drawing/2014/main" id="{77BA8DC9-E4D3-5544-805F-C7C5177B56E1}"/>
              </a:ext>
            </a:extLst>
          </p:cNvPr>
          <p:cNvSpPr>
            <a:spLocks noGrp="1"/>
          </p:cNvSpPr>
          <p:nvPr>
            <p:ph idx="1"/>
          </p:nvPr>
        </p:nvSpPr>
        <p:spPr>
          <a:xfrm>
            <a:off x="421105" y="990600"/>
            <a:ext cx="8229600" cy="5410200"/>
          </a:xfrm>
        </p:spPr>
        <p:txBody>
          <a:bodyPr/>
          <a:lstStyle/>
          <a:p>
            <a:pPr marL="0" indent="0">
              <a:buNone/>
            </a:pPr>
            <a:endParaRPr lang="en-US" dirty="0"/>
          </a:p>
          <a:p>
            <a:r>
              <a:rPr lang="en-US" dirty="0"/>
              <a:t>Did this talk convince everyone that </a:t>
            </a:r>
            <a:r>
              <a:rPr lang="en-US" dirty="0">
                <a:solidFill>
                  <a:srgbClr val="00B0F0"/>
                </a:solidFill>
              </a:rPr>
              <a:t>OOP</a:t>
            </a:r>
            <a:r>
              <a:rPr lang="en-US" dirty="0"/>
              <a:t> is our current and future trend?</a:t>
            </a:r>
          </a:p>
          <a:p>
            <a:endParaRPr lang="en-US" dirty="0"/>
          </a:p>
          <a:p>
            <a:r>
              <a:rPr lang="en-US" dirty="0"/>
              <a:t>True or False </a:t>
            </a:r>
          </a:p>
          <a:p>
            <a:pPr lvl="1"/>
            <a:r>
              <a:rPr lang="en-US" dirty="0"/>
              <a:t>At least this talk makes me love OOP more.</a:t>
            </a:r>
          </a:p>
          <a:p>
            <a:pPr lvl="1"/>
            <a:endParaRPr lang="en-US" dirty="0"/>
          </a:p>
          <a:p>
            <a:pPr marL="344487" lvl="1" indent="0">
              <a:buNone/>
            </a:pPr>
            <a:r>
              <a:rPr lang="en-US" dirty="0"/>
              <a:t>	</a:t>
            </a:r>
            <a:r>
              <a:rPr lang="en-US" b="1" i="1" dirty="0">
                <a:solidFill>
                  <a:srgbClr val="00B0F0"/>
                </a:solidFill>
              </a:rPr>
              <a:t>Count my votes for OOP?</a:t>
            </a:r>
          </a:p>
          <a:p>
            <a:pPr marL="344487" lvl="1" indent="0">
              <a:buNone/>
            </a:pPr>
            <a:endParaRPr lang="en-US" b="1" i="1" dirty="0">
              <a:solidFill>
                <a:srgbClr val="00B0F0"/>
              </a:solidFill>
            </a:endParaRPr>
          </a:p>
          <a:p>
            <a:pPr marL="344487" lvl="1" indent="0">
              <a:buNone/>
            </a:pPr>
            <a:r>
              <a:rPr lang="en-US" sz="2000" dirty="0">
                <a:solidFill>
                  <a:srgbClr val="00B050"/>
                </a:solidFill>
              </a:rPr>
              <a:t> </a:t>
            </a:r>
          </a:p>
        </p:txBody>
      </p:sp>
    </p:spTree>
    <p:extLst>
      <p:ext uri="{BB962C8B-B14F-4D97-AF65-F5344CB8AC3E}">
        <p14:creationId xmlns:p14="http://schemas.microsoft.com/office/powerpoint/2010/main" val="40170725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7D1F1-32C5-7F45-BB22-13A974A3A5C8}"/>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78ED9EC-2756-5942-B687-913EA65630CF}"/>
              </a:ext>
            </a:extLst>
          </p:cNvPr>
          <p:cNvSpPr>
            <a:spLocks noGrp="1"/>
          </p:cNvSpPr>
          <p:nvPr>
            <p:ph idx="1"/>
          </p:nvPr>
        </p:nvSpPr>
        <p:spPr/>
        <p:txBody>
          <a:bodyPr/>
          <a:lstStyle/>
          <a:p>
            <a:endParaRPr lang="en-US" dirty="0"/>
          </a:p>
          <a:p>
            <a:r>
              <a:rPr lang="en-US" dirty="0"/>
              <a:t>Let’s have more OOPs</a:t>
            </a:r>
          </a:p>
          <a:p>
            <a:endParaRPr lang="en-US" dirty="0"/>
          </a:p>
          <a:p>
            <a:endParaRPr lang="en-US" dirty="0"/>
          </a:p>
          <a:p>
            <a:r>
              <a:rPr lang="en-US" dirty="0"/>
              <a:t>End of Lecture PP vs. OOP</a:t>
            </a:r>
          </a:p>
          <a:p>
            <a:endParaRPr lang="en-US" dirty="0"/>
          </a:p>
          <a:p>
            <a:pPr marL="0" indent="0">
              <a:buNone/>
            </a:pPr>
            <a:endParaRPr lang="en-US" dirty="0"/>
          </a:p>
        </p:txBody>
      </p:sp>
      <p:pic>
        <p:nvPicPr>
          <p:cNvPr id="4" name="Picture 3" title="Picture">
            <a:extLst>
              <a:ext uri="{FF2B5EF4-FFF2-40B4-BE49-F238E27FC236}">
                <a16:creationId xmlns:a16="http://schemas.microsoft.com/office/drawing/2014/main" id="{963C1AE5-625F-4748-A1E7-B9D84646A728}"/>
              </a:ext>
            </a:extLst>
          </p:cNvPr>
          <p:cNvPicPr>
            <a:picLocks noChangeAspect="1"/>
          </p:cNvPicPr>
          <p:nvPr/>
        </p:nvPicPr>
        <p:blipFill>
          <a:blip r:embed="rId2"/>
          <a:stretch>
            <a:fillRect/>
          </a:stretch>
        </p:blipFill>
        <p:spPr>
          <a:xfrm>
            <a:off x="2971800" y="3921125"/>
            <a:ext cx="3326842" cy="2209800"/>
          </a:xfrm>
          <a:prstGeom prst="rect">
            <a:avLst/>
          </a:prstGeom>
        </p:spPr>
      </p:pic>
      <p:pic>
        <p:nvPicPr>
          <p:cNvPr id="5" name="Picture 4" descr="OOPs" title="Sign">
            <a:extLst>
              <a:ext uri="{FF2B5EF4-FFF2-40B4-BE49-F238E27FC236}">
                <a16:creationId xmlns:a16="http://schemas.microsoft.com/office/drawing/2014/main" id="{6C81E1B1-E29E-2643-96BB-37D7574F5244}"/>
              </a:ext>
            </a:extLst>
          </p:cNvPr>
          <p:cNvPicPr>
            <a:picLocks noChangeAspect="1"/>
          </p:cNvPicPr>
          <p:nvPr/>
        </p:nvPicPr>
        <p:blipFill>
          <a:blip r:embed="rId3"/>
          <a:stretch>
            <a:fillRect/>
          </a:stretch>
        </p:blipFill>
        <p:spPr>
          <a:xfrm>
            <a:off x="4975168" y="704219"/>
            <a:ext cx="2133600" cy="2291644"/>
          </a:xfrm>
          <a:prstGeom prst="rect">
            <a:avLst/>
          </a:prstGeom>
        </p:spPr>
      </p:pic>
    </p:spTree>
    <p:extLst>
      <p:ext uri="{BB962C8B-B14F-4D97-AF65-F5344CB8AC3E}">
        <p14:creationId xmlns:p14="http://schemas.microsoft.com/office/powerpoint/2010/main" val="4019870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title"/>
          </p:nvPr>
        </p:nvSpPr>
        <p:spPr/>
        <p:txBody>
          <a:bodyPr/>
          <a:lstStyle/>
          <a:p>
            <a:r>
              <a:rPr lang="en-US" dirty="0">
                <a:solidFill>
                  <a:schemeClr val="tx1"/>
                </a:solidFill>
                <a:ea typeface="ＭＳ Ｐゴシック" pitchFamily="34" charset="-128"/>
              </a:rPr>
              <a:t>Modern Programming Languages</a:t>
            </a:r>
          </a:p>
        </p:txBody>
      </p:sp>
      <p:sp>
        <p:nvSpPr>
          <p:cNvPr id="13315" name="Rectangle 11"/>
          <p:cNvSpPr>
            <a:spLocks noChangeArrowheads="1"/>
          </p:cNvSpPr>
          <p:nvPr/>
        </p:nvSpPr>
        <p:spPr bwMode="auto">
          <a:xfrm>
            <a:off x="489284" y="5392403"/>
            <a:ext cx="8458200" cy="366713"/>
          </a:xfrm>
          <a:prstGeom prst="rect">
            <a:avLst/>
          </a:prstGeom>
          <a:solidFill>
            <a:schemeClr val="bg1"/>
          </a:solidFill>
          <a:ln w="9525">
            <a:noFill/>
            <a:round/>
            <a:headEnd/>
            <a:tailEnd/>
          </a:ln>
        </p:spPr>
        <p:txBody>
          <a:bodyPr/>
          <a:lstStyle/>
          <a:p>
            <a:r>
              <a:rPr lang="en-US" sz="1600" dirty="0"/>
              <a:t>https://</a:t>
            </a:r>
            <a:r>
              <a:rPr lang="en-US" sz="1600" dirty="0" err="1"/>
              <a:t>www.devsaran.com</a:t>
            </a:r>
            <a:r>
              <a:rPr lang="en-US" sz="1600" dirty="0"/>
              <a:t>/blog/10-best-programming-languages-2020-you-should-know</a:t>
            </a:r>
          </a:p>
        </p:txBody>
      </p:sp>
      <p:pic>
        <p:nvPicPr>
          <p:cNvPr id="5" name="Picture 4" descr="language popularity" title="Figure">
            <a:extLst>
              <a:ext uri="{FF2B5EF4-FFF2-40B4-BE49-F238E27FC236}">
                <a16:creationId xmlns:a16="http://schemas.microsoft.com/office/drawing/2014/main" id="{B71002B4-F9DB-7F4B-A243-B56B64B4F931}"/>
              </a:ext>
            </a:extLst>
          </p:cNvPr>
          <p:cNvPicPr>
            <a:picLocks noChangeAspect="1"/>
          </p:cNvPicPr>
          <p:nvPr/>
        </p:nvPicPr>
        <p:blipFill>
          <a:blip r:embed="rId2"/>
          <a:stretch>
            <a:fillRect/>
          </a:stretch>
        </p:blipFill>
        <p:spPr>
          <a:xfrm>
            <a:off x="1295400" y="1607177"/>
            <a:ext cx="5714486" cy="353536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p:txBody>
          <a:bodyPr/>
          <a:lstStyle/>
          <a:p>
            <a:r>
              <a:rPr lang="en-US" dirty="0">
                <a:solidFill>
                  <a:schemeClr val="tx1"/>
                </a:solidFill>
                <a:ea typeface="ＭＳ Ｐゴシック" pitchFamily="34" charset="-128"/>
              </a:rPr>
              <a:t>OOP Came After PP</a:t>
            </a:r>
          </a:p>
        </p:txBody>
      </p:sp>
      <p:pic>
        <p:nvPicPr>
          <p:cNvPr id="2" name="Picture 1" descr="Language Evolution" title="Figure"/>
          <p:cNvPicPr>
            <a:picLocks noChangeAspect="1"/>
          </p:cNvPicPr>
          <p:nvPr/>
        </p:nvPicPr>
        <p:blipFill>
          <a:blip r:embed="rId2" cstate="print"/>
          <a:stretch>
            <a:fillRect/>
          </a:stretch>
        </p:blipFill>
        <p:spPr>
          <a:xfrm>
            <a:off x="609600" y="1219200"/>
            <a:ext cx="7848600" cy="4376515"/>
          </a:xfrm>
          <a:prstGeom prst="rect">
            <a:avLst/>
          </a:prstGeom>
          <a:ln>
            <a:noFill/>
          </a:ln>
          <a:effectLst>
            <a:softEdge rad="112500"/>
          </a:effectLst>
        </p:spPr>
      </p:pic>
      <p:sp>
        <p:nvSpPr>
          <p:cNvPr id="14339" name="TextBox 4"/>
          <p:cNvSpPr txBox="1">
            <a:spLocks noChangeArrowheads="1"/>
          </p:cNvSpPr>
          <p:nvPr/>
        </p:nvSpPr>
        <p:spPr bwMode="auto">
          <a:xfrm>
            <a:off x="1143000" y="5749925"/>
            <a:ext cx="3276600" cy="346075"/>
          </a:xfrm>
          <a:prstGeom prst="rect">
            <a:avLst/>
          </a:prstGeom>
          <a:noFill/>
          <a:ln w="9525">
            <a:noFill/>
            <a:miter lim="800000"/>
            <a:headEnd/>
            <a:tailEnd/>
          </a:ln>
        </p:spPr>
        <p:txBody>
          <a:bodyPr wrap="none">
            <a:spAutoFit/>
          </a:bodyPr>
          <a:lstStyle/>
          <a:p>
            <a:pPr>
              <a:buFont typeface="Wingdings" pitchFamily="2" charset="2"/>
              <a:buNone/>
            </a:pPr>
            <a:r>
              <a:rPr lang="en-US"/>
              <a:t>Procedural Programming (PP)</a:t>
            </a:r>
          </a:p>
        </p:txBody>
      </p:sp>
      <p:sp>
        <p:nvSpPr>
          <p:cNvPr id="14340" name="TextBox 8"/>
          <p:cNvSpPr txBox="1">
            <a:spLocks noChangeArrowheads="1"/>
          </p:cNvSpPr>
          <p:nvPr/>
        </p:nvSpPr>
        <p:spPr bwMode="auto">
          <a:xfrm>
            <a:off x="5073650" y="5749925"/>
            <a:ext cx="3994150" cy="346075"/>
          </a:xfrm>
          <a:prstGeom prst="rect">
            <a:avLst/>
          </a:prstGeom>
          <a:noFill/>
          <a:ln w="9525">
            <a:noFill/>
            <a:miter lim="800000"/>
            <a:headEnd/>
            <a:tailEnd/>
          </a:ln>
        </p:spPr>
        <p:txBody>
          <a:bodyPr wrap="none">
            <a:spAutoFit/>
          </a:bodyPr>
          <a:lstStyle/>
          <a:p>
            <a:pPr>
              <a:buFont typeface="Wingdings" pitchFamily="2" charset="2"/>
              <a:buNone/>
            </a:pPr>
            <a:r>
              <a:rPr lang="en-US"/>
              <a:t>Object-Oriented Programming (OOP)</a:t>
            </a:r>
          </a:p>
        </p:txBody>
      </p:sp>
      <p:cxnSp>
        <p:nvCxnSpPr>
          <p:cNvPr id="7" name="Straight Connector 6"/>
          <p:cNvCxnSpPr>
            <a:cxnSpLocks noChangeShapeType="1"/>
          </p:cNvCxnSpPr>
          <p:nvPr/>
        </p:nvCxnSpPr>
        <p:spPr bwMode="auto">
          <a:xfrm>
            <a:off x="5029200" y="1981200"/>
            <a:ext cx="0" cy="4267200"/>
          </a:xfrm>
          <a:prstGeom prst="line">
            <a:avLst/>
          </a:prstGeom>
          <a:noFill/>
          <a:ln w="38100">
            <a:solidFill>
              <a:schemeClr val="accent2"/>
            </a:solidFill>
            <a:round/>
            <a:headEnd/>
            <a:tailEnd/>
          </a:ln>
          <a:effectLst>
            <a:outerShdw dist="23000" dir="5400000" rotWithShape="0">
              <a:srgbClr val="808080">
                <a:alpha val="34999"/>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p:txBody>
          <a:bodyPr/>
          <a:lstStyle/>
          <a:p>
            <a:r>
              <a:rPr lang="en-US" dirty="0">
                <a:solidFill>
                  <a:schemeClr val="tx1"/>
                </a:solidFill>
                <a:ea typeface="ＭＳ Ｐゴシック" pitchFamily="34" charset="-128"/>
              </a:rPr>
              <a:t>What is Procedural Programming</a:t>
            </a:r>
          </a:p>
        </p:txBody>
      </p:sp>
      <p:sp>
        <p:nvSpPr>
          <p:cNvPr id="18434" name="Content Placeholder 2"/>
          <p:cNvSpPr>
            <a:spLocks noGrp="1"/>
          </p:cNvSpPr>
          <p:nvPr>
            <p:ph idx="1"/>
          </p:nvPr>
        </p:nvSpPr>
        <p:spPr>
          <a:xfrm>
            <a:off x="457200" y="1295400"/>
            <a:ext cx="8229600" cy="5181600"/>
          </a:xfrm>
        </p:spPr>
        <p:txBody>
          <a:bodyPr/>
          <a:lstStyle/>
          <a:p>
            <a:r>
              <a:rPr lang="en-US" i="1" dirty="0">
                <a:ea typeface="ＭＳ Ｐゴシック" pitchFamily="34" charset="-128"/>
              </a:rPr>
              <a:t>Procedural Programs:</a:t>
            </a:r>
          </a:p>
          <a:p>
            <a:pPr lvl="1">
              <a:buFont typeface="Wingdings 2" pitchFamily="18" charset="2"/>
              <a:buChar char=""/>
            </a:pPr>
            <a:r>
              <a:rPr lang="en-US" dirty="0">
                <a:ea typeface="ＭＳ Ｐゴシック" pitchFamily="34" charset="-128"/>
              </a:rPr>
              <a:t>are made up of </a:t>
            </a:r>
            <a:r>
              <a:rPr lang="en-US" dirty="0">
                <a:solidFill>
                  <a:srgbClr val="00B0F0"/>
                </a:solidFill>
                <a:ea typeface="ＭＳ Ｐゴシック" pitchFamily="34" charset="-128"/>
              </a:rPr>
              <a:t>procedures</a:t>
            </a:r>
            <a:r>
              <a:rPr lang="en-US" dirty="0">
                <a:ea typeface="ＭＳ Ｐゴシック" pitchFamily="34" charset="-128"/>
              </a:rPr>
              <a:t> (e.g., routines, subroutines, methods, or functions)</a:t>
            </a:r>
            <a:endParaRPr lang="en-US" dirty="0">
              <a:solidFill>
                <a:srgbClr val="FF0000"/>
              </a:solidFill>
              <a:ea typeface="ＭＳ Ｐゴシック" pitchFamily="34" charset="-128"/>
            </a:endParaRPr>
          </a:p>
          <a:p>
            <a:pPr lvl="1"/>
            <a:r>
              <a:rPr lang="en-US" dirty="0">
                <a:ea typeface="ＭＳ Ｐゴシック" pitchFamily="34" charset="-128"/>
              </a:rPr>
              <a:t>represent a list of instructions telling a computer what to do </a:t>
            </a:r>
            <a:r>
              <a:rPr lang="en-US" dirty="0">
                <a:solidFill>
                  <a:srgbClr val="00B0F0"/>
                </a:solidFill>
                <a:ea typeface="ＭＳ Ｐゴシック" pitchFamily="34" charset="-128"/>
              </a:rPr>
              <a:t>step by step </a:t>
            </a:r>
            <a:r>
              <a:rPr lang="en-US" dirty="0">
                <a:ea typeface="ＭＳ Ｐゴシック" pitchFamily="34" charset="-128"/>
              </a:rPr>
              <a:t>and how to perform from the first code to the second code</a:t>
            </a:r>
          </a:p>
          <a:p>
            <a:r>
              <a:rPr lang="en-US" dirty="0">
                <a:ea typeface="ＭＳ Ｐゴシック" pitchFamily="34" charset="-128"/>
              </a:rPr>
              <a:t>Traditional programming languages were procedural </a:t>
            </a:r>
          </a:p>
          <a:p>
            <a:pPr lvl="1">
              <a:buFont typeface="Wingdings 2" pitchFamily="18" charset="2"/>
              <a:buChar char=""/>
            </a:pPr>
            <a:r>
              <a:rPr lang="en-US" dirty="0">
                <a:ea typeface="ＭＳ Ｐゴシック" pitchFamily="34" charset="-128"/>
              </a:rPr>
              <a:t>C, Pascal, BASIC, FORTRAN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7CB5C-2E8F-9D4A-824B-1D451D299926}"/>
              </a:ext>
            </a:extLst>
          </p:cNvPr>
          <p:cNvSpPr>
            <a:spLocks noGrp="1"/>
          </p:cNvSpPr>
          <p:nvPr>
            <p:ph type="title"/>
          </p:nvPr>
        </p:nvSpPr>
        <p:spPr/>
        <p:txBody>
          <a:bodyPr/>
          <a:lstStyle/>
          <a:p>
            <a:r>
              <a:rPr lang="en-US" dirty="0">
                <a:solidFill>
                  <a:srgbClr val="FF0000"/>
                </a:solidFill>
              </a:rPr>
              <a:t>Activity  </a:t>
            </a:r>
          </a:p>
        </p:txBody>
      </p:sp>
      <p:sp>
        <p:nvSpPr>
          <p:cNvPr id="3" name="Content Placeholder 2">
            <a:extLst>
              <a:ext uri="{FF2B5EF4-FFF2-40B4-BE49-F238E27FC236}">
                <a16:creationId xmlns:a16="http://schemas.microsoft.com/office/drawing/2014/main" id="{479B4406-B139-4C40-8700-9AFE985384C7}"/>
              </a:ext>
            </a:extLst>
          </p:cNvPr>
          <p:cNvSpPr>
            <a:spLocks noGrp="1"/>
          </p:cNvSpPr>
          <p:nvPr>
            <p:ph idx="1"/>
          </p:nvPr>
        </p:nvSpPr>
        <p:spPr/>
        <p:txBody>
          <a:bodyPr/>
          <a:lstStyle/>
          <a:p>
            <a:r>
              <a:rPr lang="en-US" dirty="0"/>
              <a:t>Which program unit is an abstraction of “</a:t>
            </a:r>
            <a:r>
              <a:rPr lang="en-US" dirty="0">
                <a:solidFill>
                  <a:srgbClr val="00B0F0"/>
                </a:solidFill>
              </a:rPr>
              <a:t>step by step</a:t>
            </a:r>
            <a:r>
              <a:rPr lang="en-US" dirty="0"/>
              <a:t>” and “</a:t>
            </a:r>
            <a:r>
              <a:rPr lang="en-US" dirty="0">
                <a:solidFill>
                  <a:srgbClr val="00B0F0"/>
                </a:solidFill>
              </a:rPr>
              <a:t>top-down</a:t>
            </a:r>
            <a:r>
              <a:rPr lang="en-US" dirty="0"/>
              <a:t>” design?</a:t>
            </a:r>
          </a:p>
          <a:p>
            <a:endParaRPr lang="en-US" dirty="0"/>
          </a:p>
          <a:p>
            <a:r>
              <a:rPr lang="en-US" dirty="0">
                <a:solidFill>
                  <a:schemeClr val="accent4"/>
                </a:solidFill>
              </a:rPr>
              <a:t>What we call this abstraction, i.e. what is the name of this abstraction?</a:t>
            </a:r>
          </a:p>
        </p:txBody>
      </p:sp>
    </p:spTree>
    <p:extLst>
      <p:ext uri="{BB962C8B-B14F-4D97-AF65-F5344CB8AC3E}">
        <p14:creationId xmlns:p14="http://schemas.microsoft.com/office/powerpoint/2010/main" val="2424245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p:txBody>
          <a:bodyPr/>
          <a:lstStyle/>
          <a:p>
            <a:r>
              <a:rPr lang="en-US" dirty="0">
                <a:solidFill>
                  <a:schemeClr val="tx1"/>
                </a:solidFill>
                <a:ea typeface="ＭＳ Ｐゴシック" pitchFamily="34" charset="-128"/>
              </a:rPr>
              <a:t>Procedural Programming Design</a:t>
            </a:r>
          </a:p>
        </p:txBody>
      </p:sp>
      <p:sp>
        <p:nvSpPr>
          <p:cNvPr id="19458" name="Content Placeholder 2"/>
          <p:cNvSpPr>
            <a:spLocks noGrp="1"/>
          </p:cNvSpPr>
          <p:nvPr>
            <p:ph idx="1"/>
          </p:nvPr>
        </p:nvSpPr>
        <p:spPr>
          <a:xfrm>
            <a:off x="457200" y="1295400"/>
            <a:ext cx="8229600" cy="5181600"/>
          </a:xfrm>
        </p:spPr>
        <p:txBody>
          <a:bodyPr/>
          <a:lstStyle/>
          <a:p>
            <a:r>
              <a:rPr lang="en-US" i="1" dirty="0">
                <a:ea typeface="ＭＳ Ｐゴシック" pitchFamily="34" charset="-128"/>
              </a:rPr>
              <a:t>Top Down Design</a:t>
            </a:r>
          </a:p>
          <a:p>
            <a:pPr lvl="1">
              <a:buFont typeface="Wingdings 2" pitchFamily="18" charset="2"/>
              <a:buChar char=""/>
            </a:pPr>
            <a:r>
              <a:rPr lang="en-US" dirty="0">
                <a:solidFill>
                  <a:srgbClr val="00B0F0"/>
                </a:solidFill>
                <a:ea typeface="ＭＳ Ｐゴシック" pitchFamily="34" charset="-128"/>
              </a:rPr>
              <a:t>Functional decomposition </a:t>
            </a:r>
            <a:r>
              <a:rPr lang="en-US" dirty="0">
                <a:ea typeface="ＭＳ Ｐゴシック" pitchFamily="34" charset="-128"/>
              </a:rPr>
              <a:t>– a problem (procedure) is systematically broken down into sub problems (sub procedures)</a:t>
            </a:r>
          </a:p>
          <a:p>
            <a:pPr lvl="1">
              <a:buFont typeface="Wingdings 2" pitchFamily="18" charset="2"/>
              <a:buChar char=""/>
            </a:pPr>
            <a:r>
              <a:rPr lang="en-US" dirty="0">
                <a:ea typeface="ＭＳ Ｐゴシック" pitchFamily="34" charset="-128"/>
              </a:rPr>
              <a:t>Functional decomposition continues until a sub problem is straightforward enough to solve</a:t>
            </a:r>
          </a:p>
        </p:txBody>
      </p:sp>
      <p:pic>
        <p:nvPicPr>
          <p:cNvPr id="19459" name="Picture 2" descr="Functional Decomposition" title="Figure"/>
          <p:cNvPicPr>
            <a:picLocks noChangeAspect="1"/>
          </p:cNvPicPr>
          <p:nvPr/>
        </p:nvPicPr>
        <p:blipFill>
          <a:blip r:embed="rId3" cstate="print"/>
          <a:srcRect/>
          <a:stretch>
            <a:fillRect/>
          </a:stretch>
        </p:blipFill>
        <p:spPr bwMode="auto">
          <a:xfrm>
            <a:off x="1447800" y="4038600"/>
            <a:ext cx="1871663" cy="2266950"/>
          </a:xfrm>
          <a:prstGeom prst="rect">
            <a:avLst/>
          </a:prstGeom>
          <a:noFill/>
          <a:ln w="9525">
            <a:noFill/>
            <a:miter lim="800000"/>
            <a:headEnd/>
            <a:tailEnd/>
          </a:ln>
        </p:spPr>
      </p:pic>
      <p:pic>
        <p:nvPicPr>
          <p:cNvPr id="19460" name="Picture 3" descr="Functional Decomposition Example" title="Figure"/>
          <p:cNvPicPr>
            <a:picLocks noChangeAspect="1"/>
          </p:cNvPicPr>
          <p:nvPr/>
        </p:nvPicPr>
        <p:blipFill>
          <a:blip r:embed="rId4" cstate="print"/>
          <a:srcRect/>
          <a:stretch>
            <a:fillRect/>
          </a:stretch>
        </p:blipFill>
        <p:spPr bwMode="auto">
          <a:xfrm>
            <a:off x="3886200" y="4067175"/>
            <a:ext cx="3276600" cy="2244725"/>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5" name="Picture 3" descr="Code" title="Box"/>
          <p:cNvPicPr>
            <a:picLocks noChangeAspect="1"/>
          </p:cNvPicPr>
          <p:nvPr/>
        </p:nvPicPr>
        <p:blipFill>
          <a:blip r:embed="rId2" cstate="print"/>
          <a:srcRect/>
          <a:stretch>
            <a:fillRect/>
          </a:stretch>
        </p:blipFill>
        <p:spPr bwMode="auto">
          <a:xfrm>
            <a:off x="220663" y="-360363"/>
            <a:ext cx="8826500" cy="7085013"/>
          </a:xfrm>
          <a:prstGeom prst="rect">
            <a:avLst/>
          </a:prstGeom>
          <a:noFill/>
          <a:ln w="9525">
            <a:noFill/>
            <a:miter lim="800000"/>
            <a:headEnd/>
            <a:tailEnd/>
          </a:ln>
        </p:spPr>
      </p:pic>
      <p:sp>
        <p:nvSpPr>
          <p:cNvPr id="21506" name="Rectangle 5"/>
          <p:cNvSpPr>
            <a:spLocks noChangeArrowheads="1"/>
          </p:cNvSpPr>
          <p:nvPr/>
        </p:nvSpPr>
        <p:spPr bwMode="auto">
          <a:xfrm>
            <a:off x="-304800" y="-595313"/>
            <a:ext cx="9601200" cy="1524001"/>
          </a:xfrm>
          <a:prstGeom prst="rect">
            <a:avLst/>
          </a:prstGeom>
          <a:solidFill>
            <a:schemeClr val="bg1"/>
          </a:solidFill>
          <a:ln w="9525">
            <a:noFill/>
            <a:round/>
            <a:headEnd/>
            <a:tailEnd/>
          </a:ln>
        </p:spPr>
        <p:txBody>
          <a:bodyPr/>
          <a:lstStyle/>
          <a:p>
            <a:endParaRPr lang="en-US"/>
          </a:p>
        </p:txBody>
      </p:sp>
      <p:sp>
        <p:nvSpPr>
          <p:cNvPr id="21507" name="Title 1"/>
          <p:cNvSpPr txBox="1">
            <a:spLocks/>
          </p:cNvSpPr>
          <p:nvPr/>
        </p:nvSpPr>
        <p:spPr bwMode="auto">
          <a:xfrm>
            <a:off x="457200" y="201613"/>
            <a:ext cx="8229600" cy="788987"/>
          </a:xfrm>
          <a:prstGeom prst="rect">
            <a:avLst/>
          </a:prstGeom>
          <a:noFill/>
          <a:ln w="9525">
            <a:noFill/>
            <a:miter lim="800000"/>
            <a:headEnd/>
            <a:tailEnd/>
          </a:ln>
        </p:spPr>
        <p:txBody>
          <a:bodyPr/>
          <a:lstStyle/>
          <a:p>
            <a:pPr algn="l" eaLnBrk="0" hangingPunct="0">
              <a:spcBef>
                <a:spcPct val="0"/>
              </a:spcBef>
              <a:buFont typeface="Wingdings" pitchFamily="2" charset="2"/>
              <a:buNone/>
            </a:pPr>
            <a:r>
              <a:rPr lang="en-US" sz="4200" dirty="0">
                <a:latin typeface="Gill Sans MT" pitchFamily="34" charset="0"/>
              </a:rPr>
              <a:t>Sample Code in Pascal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457200" y="228600"/>
            <a:ext cx="8229600" cy="788987"/>
          </a:xfrm>
        </p:spPr>
        <p:txBody>
          <a:bodyPr/>
          <a:lstStyle/>
          <a:p>
            <a:r>
              <a:rPr lang="en-US" dirty="0">
                <a:solidFill>
                  <a:schemeClr val="tx1"/>
                </a:solidFill>
                <a:ea typeface="ＭＳ Ｐゴシック" pitchFamily="34" charset="-128"/>
              </a:rPr>
              <a:t>Procedural Programming Design</a:t>
            </a:r>
          </a:p>
        </p:txBody>
      </p:sp>
      <p:sp>
        <p:nvSpPr>
          <p:cNvPr id="22530" name="Content Placeholder 2"/>
          <p:cNvSpPr>
            <a:spLocks noGrp="1"/>
          </p:cNvSpPr>
          <p:nvPr>
            <p:ph idx="1"/>
          </p:nvPr>
        </p:nvSpPr>
        <p:spPr>
          <a:xfrm>
            <a:off x="457200" y="1295400"/>
            <a:ext cx="8229600" cy="5181600"/>
          </a:xfrm>
        </p:spPr>
        <p:txBody>
          <a:bodyPr/>
          <a:lstStyle/>
          <a:p>
            <a:r>
              <a:rPr lang="en-US" i="1" dirty="0">
                <a:ea typeface="ＭＳ Ｐゴシック" pitchFamily="34" charset="-128"/>
              </a:rPr>
              <a:t>Algorithms + Data Structures = Programs</a:t>
            </a:r>
          </a:p>
          <a:p>
            <a:pPr lvl="1">
              <a:buFont typeface="Wingdings 2" pitchFamily="18" charset="2"/>
              <a:buChar char=""/>
            </a:pPr>
            <a:r>
              <a:rPr lang="en-US" dirty="0">
                <a:ea typeface="ＭＳ Ｐゴシック" pitchFamily="34" charset="-128"/>
              </a:rPr>
              <a:t>Algorithms are implemented in </a:t>
            </a:r>
            <a:r>
              <a:rPr lang="en-US" dirty="0">
                <a:solidFill>
                  <a:srgbClr val="00B0F0"/>
                </a:solidFill>
                <a:ea typeface="ＭＳ Ｐゴシック" pitchFamily="34" charset="-128"/>
              </a:rPr>
              <a:t>procedures</a:t>
            </a:r>
          </a:p>
          <a:p>
            <a:pPr lvl="1"/>
            <a:r>
              <a:rPr lang="en-US" dirty="0">
                <a:ea typeface="ＭＳ Ｐゴシック" pitchFamily="34" charset="-128"/>
              </a:rPr>
              <a:t>Procedures take specific data structures as input and generate other types of data as output</a:t>
            </a:r>
          </a:p>
        </p:txBody>
      </p:sp>
      <p:pic>
        <p:nvPicPr>
          <p:cNvPr id="22531" name="Picture 1" descr="Algorithm Book" title="Figure"/>
          <p:cNvPicPr>
            <a:picLocks noChangeAspect="1"/>
          </p:cNvPicPr>
          <p:nvPr/>
        </p:nvPicPr>
        <p:blipFill>
          <a:blip r:embed="rId2" cstate="print"/>
          <a:srcRect/>
          <a:stretch>
            <a:fillRect/>
          </a:stretch>
        </p:blipFill>
        <p:spPr bwMode="auto">
          <a:xfrm>
            <a:off x="685800" y="3352800"/>
            <a:ext cx="2014538" cy="3132138"/>
          </a:xfrm>
          <a:prstGeom prst="rect">
            <a:avLst/>
          </a:prstGeom>
          <a:noFill/>
          <a:ln w="9525">
            <a:noFill/>
            <a:miter lim="800000"/>
            <a:headEnd/>
            <a:tailEnd/>
          </a:ln>
        </p:spPr>
      </p:pic>
      <p:pic>
        <p:nvPicPr>
          <p:cNvPr id="22532" name="Picture 2" descr="Computation process" title="Figure"/>
          <p:cNvPicPr>
            <a:picLocks noChangeAspect="1"/>
          </p:cNvPicPr>
          <p:nvPr/>
        </p:nvPicPr>
        <p:blipFill>
          <a:blip r:embed="rId3" cstate="print"/>
          <a:srcRect/>
          <a:stretch>
            <a:fillRect/>
          </a:stretch>
        </p:blipFill>
        <p:spPr bwMode="auto">
          <a:xfrm>
            <a:off x="3505200" y="3505200"/>
            <a:ext cx="4572000" cy="2397125"/>
          </a:xfrm>
          <a:prstGeom prst="rect">
            <a:avLst/>
          </a:prstGeom>
          <a:noFill/>
          <a:ln w="9525">
            <a:noFill/>
            <a:miter lim="800000"/>
            <a:headEnd/>
            <a:tailEnd/>
          </a:ln>
        </p:spPr>
      </p:pic>
    </p:spTree>
  </p:cSld>
  <p:clrMapOvr>
    <a:masterClrMapping/>
  </p:clrMapOvr>
</p:sld>
</file>

<file path=ppt/theme/theme1.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C0C0C0">
            <a:alpha val="97000"/>
          </a:srgbClr>
        </a:solid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90000"/>
          </a:lnSpc>
          <a:spcBef>
            <a:spcPct val="20000"/>
          </a:spcBef>
          <a:spcAft>
            <a:spcPct val="0"/>
          </a:spcAft>
          <a:buClr>
            <a:schemeClr val="bg2"/>
          </a:buClr>
          <a:buSzPct val="100000"/>
          <a:buFont typeface="Wingdings" pitchFamily="2" charset="2"/>
          <a:buChar char="•"/>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rgbClr val="C0C0C0">
            <a:alpha val="97000"/>
          </a:srgbClr>
        </a:solid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90000"/>
          </a:lnSpc>
          <a:spcBef>
            <a:spcPct val="20000"/>
          </a:spcBef>
          <a:spcAft>
            <a:spcPct val="0"/>
          </a:spcAft>
          <a:buClr>
            <a:schemeClr val="bg2"/>
          </a:buClr>
          <a:buSzPct val="100000"/>
          <a:buFont typeface="Wingdings" pitchFamily="2" charset="2"/>
          <a:buChar char="•"/>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Edge</Template>
  <TotalTime>11670</TotalTime>
  <Words>896</Words>
  <Application>Microsoft Macintosh PowerPoint</Application>
  <PresentationFormat>On-screen Show (4:3)</PresentationFormat>
  <Paragraphs>151</Paragraphs>
  <Slides>29</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ＭＳ Ｐゴシック</vt:lpstr>
      <vt:lpstr>Arial</vt:lpstr>
      <vt:lpstr>Garamond</vt:lpstr>
      <vt:lpstr>Gill Sans MT</vt:lpstr>
      <vt:lpstr>Wingdings</vt:lpstr>
      <vt:lpstr>Wingdings 2</vt:lpstr>
      <vt:lpstr>Edge</vt:lpstr>
      <vt:lpstr>Object-Oriented Programming (OOP) vs  Procedural Programming (PP)  </vt:lpstr>
      <vt:lpstr>Activity  </vt:lpstr>
      <vt:lpstr>Modern Programming Languages</vt:lpstr>
      <vt:lpstr>OOP Came After PP</vt:lpstr>
      <vt:lpstr>What is Procedural Programming</vt:lpstr>
      <vt:lpstr>Activity  </vt:lpstr>
      <vt:lpstr>Procedural Programming Design</vt:lpstr>
      <vt:lpstr>PowerPoint Presentation</vt:lpstr>
      <vt:lpstr>Procedural Programming Design</vt:lpstr>
      <vt:lpstr> </vt:lpstr>
      <vt:lpstr>Problems with PP - Expressiveness</vt:lpstr>
      <vt:lpstr>Problems with PP - Extensibility</vt:lpstr>
      <vt:lpstr>Problems with PP – Security</vt:lpstr>
      <vt:lpstr> Activity</vt:lpstr>
      <vt:lpstr> Activity</vt:lpstr>
      <vt:lpstr>Motivation for OOP</vt:lpstr>
      <vt:lpstr>OOP</vt:lpstr>
      <vt:lpstr>OOP Connects Real World Objects</vt:lpstr>
      <vt:lpstr>OOP Connects Real World Objects</vt:lpstr>
      <vt:lpstr> </vt:lpstr>
      <vt:lpstr>OOP Encapsulates Data</vt:lpstr>
      <vt:lpstr>OOP Supports Better Modularity</vt:lpstr>
      <vt:lpstr>OOP Improves Reuse and Extensibility</vt:lpstr>
      <vt:lpstr>Using Java Doesn’t Mean Using OOP</vt:lpstr>
      <vt:lpstr>Disadvantages of OOP</vt:lpstr>
      <vt:lpstr>Disadvantages of OOP</vt:lpstr>
      <vt:lpstr>Level of Abstraction</vt:lpstr>
      <vt:lpstr> Activity</vt:lpstr>
      <vt:lpstr> </vt:lpstr>
    </vt:vector>
  </TitlesOfParts>
  <Company>University of Alabama at Birmingham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Decorator, Facade, Composite, and Proxy Patterns</dc:title>
  <dc:creator>Robert Tairas</dc:creator>
  <cp:lastModifiedBy>Lan Yang</cp:lastModifiedBy>
  <cp:revision>1138</cp:revision>
  <dcterms:created xsi:type="dcterms:W3CDTF">2004-03-15T04:18:07Z</dcterms:created>
  <dcterms:modified xsi:type="dcterms:W3CDTF">2024-04-08T22:19:57Z</dcterms:modified>
</cp:coreProperties>
</file>

<file path=docProps/thumbnail.jpeg>
</file>